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6"/>
  </p:notesMasterIdLst>
  <p:sldIdLst>
    <p:sldId id="256" r:id="rId2"/>
    <p:sldId id="607" r:id="rId3"/>
    <p:sldId id="606" r:id="rId4"/>
    <p:sldId id="610" r:id="rId5"/>
    <p:sldId id="611" r:id="rId6"/>
    <p:sldId id="529" r:id="rId7"/>
    <p:sldId id="586" r:id="rId8"/>
    <p:sldId id="534" r:id="rId9"/>
    <p:sldId id="590" r:id="rId10"/>
    <p:sldId id="493" r:id="rId11"/>
    <p:sldId id="593" r:id="rId12"/>
    <p:sldId id="592" r:id="rId13"/>
    <p:sldId id="594" r:id="rId14"/>
    <p:sldId id="595" r:id="rId15"/>
    <p:sldId id="605" r:id="rId16"/>
    <p:sldId id="597" r:id="rId17"/>
    <p:sldId id="596" r:id="rId18"/>
    <p:sldId id="604" r:id="rId19"/>
    <p:sldId id="585" r:id="rId20"/>
    <p:sldId id="600" r:id="rId21"/>
    <p:sldId id="601" r:id="rId22"/>
    <p:sldId id="603" r:id="rId23"/>
    <p:sldId id="602" r:id="rId24"/>
    <p:sldId id="387" r:id="rId2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48"/>
    <p:restoredTop sz="83333"/>
  </p:normalViewPr>
  <p:slideViewPr>
    <p:cSldViewPr snapToGrid="0" snapToObjects="1">
      <p:cViewPr varScale="1">
        <p:scale>
          <a:sx n="105" d="100"/>
          <a:sy n="105" d="100"/>
        </p:scale>
        <p:origin x="137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50.png>
</file>

<file path=ppt/media/image151.png>
</file>

<file path=ppt/media/image16.png>
</file>

<file path=ppt/media/image160.png>
</file>

<file path=ppt/media/image17.png>
</file>

<file path=ppt/media/image18.png>
</file>

<file path=ppt/media/image180.png>
</file>

<file path=ppt/media/image181.png>
</file>

<file path=ppt/media/image19.jpeg>
</file>

<file path=ppt/media/image190.png>
</file>

<file path=ppt/media/image2.png>
</file>

<file path=ppt/media/image20.png>
</file>

<file path=ppt/media/image200.png>
</file>

<file path=ppt/media/image21.jpe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9865AA-8C41-CD4C-B4D8-CDB2D45CCE1F}" type="datetimeFigureOut">
              <a:rPr lang="en-US" smtClean="0"/>
              <a:t>11/10/21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91A85E-F885-0049-9AEA-7145E3A20B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2171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https://www3.nd.edu/~</a:t>
            </a:r>
            <a:r>
              <a:rPr lang="en-US" dirty="0" err="1"/>
              <a:t>cneal</a:t>
            </a:r>
            <a:r>
              <a:rPr lang="en-US" dirty="0"/>
              <a:t>/</a:t>
            </a:r>
            <a:r>
              <a:rPr lang="en-US" dirty="0" err="1"/>
              <a:t>PlanetEarth</a:t>
            </a:r>
            <a:r>
              <a:rPr lang="en-US" dirty="0"/>
              <a:t>/Chapt-11a-Rock-Mechanics.pdf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91A85E-F885-0049-9AEA-7145E3A20BB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2710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Hawaiian lava flow: http://</a:t>
            </a:r>
            <a:r>
              <a:rPr lang="en-US" dirty="0" err="1"/>
              <a:t>www.geo.umass.edu</a:t>
            </a:r>
            <a:r>
              <a:rPr lang="en-US" dirty="0"/>
              <a:t>/courses/volcanology/Lava%20Flows.pdf</a:t>
            </a:r>
          </a:p>
          <a:p>
            <a:r>
              <a:rPr lang="en-US" dirty="0"/>
              <a:t>http://</a:t>
            </a:r>
            <a:r>
              <a:rPr lang="en-US" dirty="0" err="1"/>
              <a:t>geosci.uchicago.edu</a:t>
            </a:r>
            <a:r>
              <a:rPr lang="en-US" dirty="0"/>
              <a:t>/~kite/doc/Griffiths_2000.pdf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91A85E-F885-0049-9AEA-7145E3A20BB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2662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Hawaiian lava flow: http://</a:t>
            </a:r>
            <a:r>
              <a:rPr lang="en-US" dirty="0" err="1"/>
              <a:t>www.geo.umass.edu</a:t>
            </a:r>
            <a:r>
              <a:rPr lang="en-US" dirty="0"/>
              <a:t>/courses/volcanology/Lava%20Flows.pdf</a:t>
            </a:r>
          </a:p>
          <a:p>
            <a:r>
              <a:rPr lang="en-US" dirty="0"/>
              <a:t>http://</a:t>
            </a:r>
            <a:r>
              <a:rPr lang="en-US" dirty="0" err="1"/>
              <a:t>geosci.uchicago.edu</a:t>
            </a:r>
            <a:r>
              <a:rPr lang="en-US" dirty="0"/>
              <a:t>/~kite/doc/Griffiths_2000.pdf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91A85E-F885-0049-9AEA-7145E3A20BB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543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91A85E-F885-0049-9AEA-7145E3A20BB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3024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91A85E-F885-0049-9AEA-7145E3A20BB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7890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91A85E-F885-0049-9AEA-7145E3A20BB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8653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91A85E-F885-0049-9AEA-7145E3A20BB1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7532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91A85E-F885-0049-9AEA-7145E3A20BB1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02023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91A85E-F885-0049-9AEA-7145E3A20BB1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0951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https://www3.nd.edu/~</a:t>
            </a:r>
            <a:r>
              <a:rPr lang="en-US" dirty="0" err="1"/>
              <a:t>cneal</a:t>
            </a:r>
            <a:r>
              <a:rPr lang="en-US" dirty="0"/>
              <a:t>/</a:t>
            </a:r>
            <a:r>
              <a:rPr lang="en-US" dirty="0" err="1"/>
              <a:t>PlanetEarth</a:t>
            </a:r>
            <a:r>
              <a:rPr lang="en-US" dirty="0"/>
              <a:t>/Chapt-11a-Rock-Mechanics.pdf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91A85E-F885-0049-9AEA-7145E3A20BB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2982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https://www3.nd.edu/~</a:t>
            </a:r>
            <a:r>
              <a:rPr lang="en-US" dirty="0" err="1"/>
              <a:t>cneal</a:t>
            </a:r>
            <a:r>
              <a:rPr lang="en-US" dirty="0"/>
              <a:t>/</a:t>
            </a:r>
            <a:r>
              <a:rPr lang="en-US" dirty="0" err="1"/>
              <a:t>PlanetEarth</a:t>
            </a:r>
            <a:r>
              <a:rPr lang="en-US" dirty="0"/>
              <a:t>/Chapt-11a-Rock-Mechanics.pdf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91A85E-F885-0049-9AEA-7145E3A20BB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0270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https://www3.nd.edu/~</a:t>
            </a:r>
            <a:r>
              <a:rPr lang="en-US" dirty="0" err="1"/>
              <a:t>cneal</a:t>
            </a:r>
            <a:r>
              <a:rPr lang="en-US" dirty="0"/>
              <a:t>/</a:t>
            </a:r>
            <a:r>
              <a:rPr lang="en-US" dirty="0" err="1"/>
              <a:t>PlanetEarth</a:t>
            </a:r>
            <a:r>
              <a:rPr lang="en-US" dirty="0"/>
              <a:t>/Chapt-11a-Rock-Mechanics.pdf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91A85E-F885-0049-9AEA-7145E3A20BB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341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https://www3.nd.edu/~</a:t>
            </a:r>
            <a:r>
              <a:rPr lang="en-US" dirty="0" err="1"/>
              <a:t>cneal</a:t>
            </a:r>
            <a:r>
              <a:rPr lang="en-US" dirty="0"/>
              <a:t>/</a:t>
            </a:r>
            <a:r>
              <a:rPr lang="en-US" dirty="0" err="1"/>
              <a:t>PlanetEarth</a:t>
            </a:r>
            <a:r>
              <a:rPr lang="en-US" dirty="0"/>
              <a:t>/Chapt-11a-Rock-Mechanics.pdf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91A85E-F885-0049-9AEA-7145E3A20BB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485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https://www3.nd.edu/~</a:t>
            </a:r>
            <a:r>
              <a:rPr lang="en-US" dirty="0" err="1"/>
              <a:t>cneal</a:t>
            </a:r>
            <a:r>
              <a:rPr lang="en-US" dirty="0"/>
              <a:t>/</a:t>
            </a:r>
            <a:r>
              <a:rPr lang="en-US" dirty="0" err="1"/>
              <a:t>PlanetEarth</a:t>
            </a:r>
            <a:r>
              <a:rPr lang="en-US" dirty="0"/>
              <a:t>/Chapt-11a-Rock-Mechanics.pdf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91A85E-F885-0049-9AEA-7145E3A20BB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6570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Hawaiian lava flow: http://</a:t>
            </a:r>
            <a:r>
              <a:rPr lang="en-US" dirty="0" err="1"/>
              <a:t>www.geo.umass.edu</a:t>
            </a:r>
            <a:r>
              <a:rPr lang="en-US" dirty="0"/>
              <a:t>/courses/volcanology/Lava%20Flows.pdf</a:t>
            </a:r>
          </a:p>
          <a:p>
            <a:r>
              <a:rPr lang="en-US" dirty="0"/>
              <a:t>http://</a:t>
            </a:r>
            <a:r>
              <a:rPr lang="en-US" dirty="0" err="1"/>
              <a:t>geosci.uchicago.edu</a:t>
            </a:r>
            <a:r>
              <a:rPr lang="en-US" dirty="0"/>
              <a:t>/~kite/doc/Griffiths_2000.pdf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91A85E-F885-0049-9AEA-7145E3A20BB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7004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Hawaiian lava flow: http://</a:t>
            </a:r>
            <a:r>
              <a:rPr lang="en-US" dirty="0" err="1"/>
              <a:t>www.geo.umass.edu</a:t>
            </a:r>
            <a:r>
              <a:rPr lang="en-US" dirty="0"/>
              <a:t>/courses/volcanology/Lava%20Flows.pdf</a:t>
            </a:r>
          </a:p>
          <a:p>
            <a:r>
              <a:rPr lang="en-US" dirty="0"/>
              <a:t>http://</a:t>
            </a:r>
            <a:r>
              <a:rPr lang="en-US" dirty="0" err="1"/>
              <a:t>geosci.uchicago.edu</a:t>
            </a:r>
            <a:r>
              <a:rPr lang="en-US" dirty="0"/>
              <a:t>/~kite/doc/Griffiths_2000.pdf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91A85E-F885-0049-9AEA-7145E3A20BB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2405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https://www3.nd.edu/~</a:t>
            </a:r>
            <a:r>
              <a:rPr lang="en-US" dirty="0" err="1"/>
              <a:t>cneal</a:t>
            </a:r>
            <a:r>
              <a:rPr lang="en-US" dirty="0"/>
              <a:t>/</a:t>
            </a:r>
            <a:r>
              <a:rPr lang="en-US" dirty="0" err="1"/>
              <a:t>PlanetEarth</a:t>
            </a:r>
            <a:r>
              <a:rPr lang="en-US" dirty="0"/>
              <a:t>/Chapt-11a-Rock-Mechanics.pdf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91A85E-F885-0049-9AEA-7145E3A20BB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479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FC319-B02D-9547-9FEE-1E5B60ED5A1C}" type="datetimeFigureOut">
              <a:rPr lang="en-US" smtClean="0"/>
              <a:t>11/10/21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46A6D-2882-084A-A10E-44A5B3A41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6721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FC319-B02D-9547-9FEE-1E5B60ED5A1C}" type="datetimeFigureOut">
              <a:rPr lang="en-US" smtClean="0"/>
              <a:t>11/10/21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46A6D-2882-084A-A10E-44A5B3A41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4564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FC319-B02D-9547-9FEE-1E5B60ED5A1C}" type="datetimeFigureOut">
              <a:rPr lang="en-US" smtClean="0"/>
              <a:t>11/10/21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46A6D-2882-084A-A10E-44A5B3A41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7613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FC319-B02D-9547-9FEE-1E5B60ED5A1C}" type="datetimeFigureOut">
              <a:rPr lang="en-US" smtClean="0"/>
              <a:t>11/10/21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46A6D-2882-084A-A10E-44A5B3A41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74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FC319-B02D-9547-9FEE-1E5B60ED5A1C}" type="datetimeFigureOut">
              <a:rPr lang="en-US" smtClean="0"/>
              <a:t>11/10/21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46A6D-2882-084A-A10E-44A5B3A41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204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FC319-B02D-9547-9FEE-1E5B60ED5A1C}" type="datetimeFigureOut">
              <a:rPr lang="en-US" smtClean="0"/>
              <a:t>11/10/21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46A6D-2882-084A-A10E-44A5B3A41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4273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FC319-B02D-9547-9FEE-1E5B60ED5A1C}" type="datetimeFigureOut">
              <a:rPr lang="en-US" smtClean="0"/>
              <a:t>11/10/21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46A6D-2882-084A-A10E-44A5B3A41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487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FC319-B02D-9547-9FEE-1E5B60ED5A1C}" type="datetimeFigureOut">
              <a:rPr lang="en-US" smtClean="0"/>
              <a:t>11/10/21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46A6D-2882-084A-A10E-44A5B3A41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530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FC319-B02D-9547-9FEE-1E5B60ED5A1C}" type="datetimeFigureOut">
              <a:rPr lang="en-US" smtClean="0"/>
              <a:t>11/10/21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46A6D-2882-084A-A10E-44A5B3A41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3714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FC319-B02D-9547-9FEE-1E5B60ED5A1C}" type="datetimeFigureOut">
              <a:rPr lang="en-US" smtClean="0"/>
              <a:t>11/10/21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46A6D-2882-084A-A10E-44A5B3A41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1948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FC319-B02D-9547-9FEE-1E5B60ED5A1C}" type="datetimeFigureOut">
              <a:rPr lang="en-US" smtClean="0"/>
              <a:t>11/10/21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46A6D-2882-084A-A10E-44A5B3A41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749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3FC319-B02D-9547-9FEE-1E5B60ED5A1C}" type="datetimeFigureOut">
              <a:rPr lang="en-US" smtClean="0"/>
              <a:t>11/10/21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246A6D-2882-084A-A10E-44A5B3A41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3193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://foalab.earth.ox.ac.uk/files/GeodynamicsLectureNotes.pdf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1.png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0.png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0.png"/><Relationship Id="rId5" Type="http://schemas.openxmlformats.org/officeDocument/2006/relationships/image" Target="../media/image150.png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0.png"/><Relationship Id="rId5" Type="http://schemas.openxmlformats.org/officeDocument/2006/relationships/image" Target="../media/image180.png"/><Relationship Id="rId4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0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0.png"/><Relationship Id="rId5" Type="http://schemas.openxmlformats.org/officeDocument/2006/relationships/image" Target="../media/image180.png"/><Relationship Id="rId4" Type="http://schemas.openxmlformats.org/officeDocument/2006/relationships/image" Target="../media/image17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24.png"/><Relationship Id="rId7" Type="http://schemas.openxmlformats.org/officeDocument/2006/relationships/image" Target="../media/image20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0.png"/><Relationship Id="rId5" Type="http://schemas.openxmlformats.org/officeDocument/2006/relationships/image" Target="../media/image180.png"/><Relationship Id="rId4" Type="http://schemas.openxmlformats.org/officeDocument/2006/relationships/image" Target="../media/image1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7A08722-D35B-824F-B3F7-507B0CCDC898}"/>
              </a:ext>
            </a:extLst>
          </p:cNvPr>
          <p:cNvSpPr txBox="1"/>
          <p:nvPr/>
        </p:nvSpPr>
        <p:spPr>
          <a:xfrm>
            <a:off x="772510" y="1923394"/>
            <a:ext cx="7598979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MGS 723: Geodynamics</a:t>
            </a:r>
          </a:p>
          <a:p>
            <a:pPr algn="ctr"/>
            <a:endParaRPr lang="en-US" sz="10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pPr algn="ctr"/>
            <a:r>
              <a:rPr lang="en-US" sz="2900">
                <a:latin typeface="Segoe UI Symbol" panose="020B0502040204020203" pitchFamily="34" charset="0"/>
                <a:ea typeface="Segoe UI Symbol" panose="020B0502040204020203" pitchFamily="34" charset="0"/>
              </a:rPr>
              <a:t>Class 20</a:t>
            </a:r>
            <a:r>
              <a:rPr lang="en-US" sz="29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: </a:t>
            </a:r>
            <a:r>
              <a:rPr lang="en-US" sz="2900" u="sng" dirty="0">
                <a:latin typeface="Segoe UI Symbol" panose="020B0502040204020203" pitchFamily="34" charset="0"/>
                <a:ea typeface="Segoe UI Symbol" panose="020B0502040204020203" pitchFamily="34" charset="0"/>
              </a:rPr>
              <a:t>Fluid Mechanics III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AA2EED-5F60-1C4E-89B8-2F33DC24F228}"/>
              </a:ext>
            </a:extLst>
          </p:cNvPr>
          <p:cNvSpPr txBox="1"/>
          <p:nvPr/>
        </p:nvSpPr>
        <p:spPr>
          <a:xfrm>
            <a:off x="772510" y="6383099"/>
            <a:ext cx="7938354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Main reference for today: Katz and England, University of Oxford </a:t>
            </a:r>
            <a:r>
              <a:rPr lang="en-US" sz="1900" dirty="0">
                <a:latin typeface="Segoe UI Symbol" panose="020B0502040204020203" pitchFamily="34" charset="0"/>
                <a:ea typeface="Segoe UI Symbol" panose="020B0502040204020203" pitchFamily="34" charset="0"/>
                <a:hlinkClick r:id="rId2"/>
              </a:rPr>
              <a:t>notes</a:t>
            </a:r>
            <a:endParaRPr lang="en-US" sz="19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5ABB89-44CC-6A4A-86ED-2C689C191140}"/>
              </a:ext>
            </a:extLst>
          </p:cNvPr>
          <p:cNvSpPr txBox="1"/>
          <p:nvPr/>
        </p:nvSpPr>
        <p:spPr>
          <a:xfrm>
            <a:off x="1729363" y="3088512"/>
            <a:ext cx="7598979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9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(Channel flow II)</a:t>
            </a:r>
          </a:p>
        </p:txBody>
      </p:sp>
    </p:spTree>
    <p:extLst>
      <p:ext uri="{BB962C8B-B14F-4D97-AF65-F5344CB8AC3E}">
        <p14:creationId xmlns:p14="http://schemas.microsoft.com/office/powerpoint/2010/main" val="2753953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Amazon.com: Stylus Pens for Touch Screens, NTHJOYS Universal Fine Point  Stylus for iPad, iPhone, Samsung, iOS/Android Smart Phone and Other  Tablets, Active Stylus Stylist Pen Pencil for Precise Writing/Drawing :  Electronics">
            <a:extLst>
              <a:ext uri="{FF2B5EF4-FFF2-40B4-BE49-F238E27FC236}">
                <a16:creationId xmlns:a16="http://schemas.microsoft.com/office/drawing/2014/main" id="{8A11DA8B-D8E9-994B-BE5B-05664CAF0D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7544" y="1776248"/>
            <a:ext cx="2004513" cy="2555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D938D57-7D6C-1341-A8E0-A661A4FA3210}"/>
              </a:ext>
            </a:extLst>
          </p:cNvPr>
          <p:cNvSpPr txBox="1"/>
          <p:nvPr/>
        </p:nvSpPr>
        <p:spPr>
          <a:xfrm>
            <a:off x="0" y="2890391"/>
            <a:ext cx="914400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9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To the stylus…</a:t>
            </a:r>
          </a:p>
        </p:txBody>
      </p:sp>
      <p:sp>
        <p:nvSpPr>
          <p:cNvPr id="4" name="AutoShape 4" descr="Strain Rate Model">
            <a:extLst>
              <a:ext uri="{FF2B5EF4-FFF2-40B4-BE49-F238E27FC236}">
                <a16:creationId xmlns:a16="http://schemas.microsoft.com/office/drawing/2014/main" id="{91CB9A07-846D-BF4F-88FD-44F53F6FCDF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158CFD-B66D-984D-ACA9-778E8ADD5FF1}"/>
              </a:ext>
            </a:extLst>
          </p:cNvPr>
          <p:cNvSpPr txBox="1"/>
          <p:nvPr/>
        </p:nvSpPr>
        <p:spPr>
          <a:xfrm>
            <a:off x="2116438" y="6350168"/>
            <a:ext cx="52159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Derive 1-D viscous flow down a slope</a:t>
            </a:r>
          </a:p>
          <a:p>
            <a:pPr marL="457200" indent="-457200" algn="ctr">
              <a:buFont typeface="Courier New" panose="02070309020205020404" pitchFamily="49" charset="0"/>
              <a:buChar char="o"/>
            </a:pPr>
            <a:endParaRPr lang="en-US" sz="2000" i="1" dirty="0">
              <a:solidFill>
                <a:schemeClr val="tx1">
                  <a:lumMod val="50000"/>
                  <a:lumOff val="50000"/>
                </a:schemeClr>
              </a:solidFill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pPr marL="457200" indent="-457200" algn="ctr">
              <a:buFont typeface="Courier New" panose="02070309020205020404" pitchFamily="49" charset="0"/>
              <a:buChar char="o"/>
            </a:pPr>
            <a:endParaRPr lang="en-US" sz="2000" i="1" dirty="0">
              <a:solidFill>
                <a:schemeClr val="tx1">
                  <a:lumMod val="50000"/>
                  <a:lumOff val="50000"/>
                </a:schemeClr>
              </a:solidFill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21891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C53B60C-C09E-A648-BEC4-B13E6D6D5B63}"/>
              </a:ext>
            </a:extLst>
          </p:cNvPr>
          <p:cNvSpPr txBox="1"/>
          <p:nvPr/>
        </p:nvSpPr>
        <p:spPr>
          <a:xfrm>
            <a:off x="0" y="48768"/>
            <a:ext cx="914400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9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Viscous flow down a slope</a:t>
            </a:r>
          </a:p>
        </p:txBody>
      </p:sp>
      <p:pic>
        <p:nvPicPr>
          <p:cNvPr id="3" name="Picture 2" descr="A house on a hill&#10;&#10;Description automatically generated with medium confidence">
            <a:extLst>
              <a:ext uri="{FF2B5EF4-FFF2-40B4-BE49-F238E27FC236}">
                <a16:creationId xmlns:a16="http://schemas.microsoft.com/office/drawing/2014/main" id="{37FF6F97-E543-DF46-8A29-1AB34C216E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1467" y="1151317"/>
            <a:ext cx="7227473" cy="481233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02B1C9A-1244-9445-B7A7-E3FE8BBFDC28}"/>
              </a:ext>
            </a:extLst>
          </p:cNvPr>
          <p:cNvSpPr txBox="1"/>
          <p:nvPr/>
        </p:nvSpPr>
        <p:spPr>
          <a:xfrm>
            <a:off x="6135327" y="5963654"/>
            <a:ext cx="884321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A landslide in Switzerland</a:t>
            </a:r>
          </a:p>
        </p:txBody>
      </p:sp>
    </p:spTree>
    <p:extLst>
      <p:ext uri="{BB962C8B-B14F-4D97-AF65-F5344CB8AC3E}">
        <p14:creationId xmlns:p14="http://schemas.microsoft.com/office/powerpoint/2010/main" val="17596860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C53B60C-C09E-A648-BEC4-B13E6D6D5B63}"/>
              </a:ext>
            </a:extLst>
          </p:cNvPr>
          <p:cNvSpPr txBox="1"/>
          <p:nvPr/>
        </p:nvSpPr>
        <p:spPr>
          <a:xfrm>
            <a:off x="0" y="48768"/>
            <a:ext cx="914400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9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Viscous flow down a slope</a:t>
            </a:r>
          </a:p>
        </p:txBody>
      </p:sp>
      <p:pic>
        <p:nvPicPr>
          <p:cNvPr id="1026" name="Picture 2" descr="How a Change in Slope Affects Lava Flows - Eos">
            <a:extLst>
              <a:ext uri="{FF2B5EF4-FFF2-40B4-BE49-F238E27FC236}">
                <a16:creationId xmlns:a16="http://schemas.microsoft.com/office/drawing/2014/main" id="{A5928A94-BDCA-1A46-8C7D-10D81CB64C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777" y="1080612"/>
            <a:ext cx="7389628" cy="4696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6D5E485-A8E0-EC4E-89A1-2152E326B81F}"/>
              </a:ext>
            </a:extLst>
          </p:cNvPr>
          <p:cNvSpPr txBox="1"/>
          <p:nvPr/>
        </p:nvSpPr>
        <p:spPr>
          <a:xfrm>
            <a:off x="6507861" y="5777387"/>
            <a:ext cx="884321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Lava flow down a hill</a:t>
            </a:r>
          </a:p>
        </p:txBody>
      </p:sp>
    </p:spTree>
    <p:extLst>
      <p:ext uri="{BB962C8B-B14F-4D97-AF65-F5344CB8AC3E}">
        <p14:creationId xmlns:p14="http://schemas.microsoft.com/office/powerpoint/2010/main" val="41846874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C53B60C-C09E-A648-BEC4-B13E6D6D5B63}"/>
              </a:ext>
            </a:extLst>
          </p:cNvPr>
          <p:cNvSpPr txBox="1"/>
          <p:nvPr/>
        </p:nvSpPr>
        <p:spPr>
          <a:xfrm>
            <a:off x="0" y="48768"/>
            <a:ext cx="914400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9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Viscous flow down a slope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A87E203-00E3-8B4F-A6F1-22E65F186B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0295" y="537483"/>
            <a:ext cx="5751599" cy="2920656"/>
          </a:xfrm>
          <a:prstGeom prst="rect">
            <a:avLst/>
          </a:prstGeom>
        </p:spPr>
      </p:pic>
      <p:pic>
        <p:nvPicPr>
          <p:cNvPr id="13" name="Picture 12" descr="Text&#10;&#10;Description automatically generated with medium confidence">
            <a:extLst>
              <a:ext uri="{FF2B5EF4-FFF2-40B4-BE49-F238E27FC236}">
                <a16:creationId xmlns:a16="http://schemas.microsoft.com/office/drawing/2014/main" id="{165364AD-A5F9-D345-8BED-E257DECD68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520" y="771362"/>
            <a:ext cx="2960233" cy="87556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7B24464-9555-4840-992A-1C3B89EE539C}"/>
              </a:ext>
            </a:extLst>
          </p:cNvPr>
          <p:cNvSpPr txBox="1"/>
          <p:nvPr/>
        </p:nvSpPr>
        <p:spPr>
          <a:xfrm>
            <a:off x="6169194" y="6534835"/>
            <a:ext cx="884321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Katz and England, Univ. of Oxford</a:t>
            </a:r>
          </a:p>
        </p:txBody>
      </p:sp>
    </p:spTree>
    <p:extLst>
      <p:ext uri="{BB962C8B-B14F-4D97-AF65-F5344CB8AC3E}">
        <p14:creationId xmlns:p14="http://schemas.microsoft.com/office/powerpoint/2010/main" val="42192161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5B2E90C-1154-A847-A4A8-382F0AA1FD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0295" y="537483"/>
            <a:ext cx="5751599" cy="292065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C53B60C-C09E-A648-BEC4-B13E6D6D5B63}"/>
              </a:ext>
            </a:extLst>
          </p:cNvPr>
          <p:cNvSpPr txBox="1"/>
          <p:nvPr/>
        </p:nvSpPr>
        <p:spPr>
          <a:xfrm>
            <a:off x="0" y="48768"/>
            <a:ext cx="914400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9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Viscous flow down a slope</a:t>
            </a:r>
          </a:p>
        </p:txBody>
      </p:sp>
      <p:pic>
        <p:nvPicPr>
          <p:cNvPr id="5" name="Picture 4" descr="Text&#10;&#10;Description automatically generated with medium confidence">
            <a:extLst>
              <a:ext uri="{FF2B5EF4-FFF2-40B4-BE49-F238E27FC236}">
                <a16:creationId xmlns:a16="http://schemas.microsoft.com/office/drawing/2014/main" id="{323F5D5A-B0FB-344F-8BA9-92A95C626C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520" y="771362"/>
            <a:ext cx="2960233" cy="87556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AB21A74-577E-A54A-A844-B76BE0F19A3B}"/>
                  </a:ext>
                </a:extLst>
              </p:cNvPr>
              <p:cNvSpPr txBox="1"/>
              <p:nvPr/>
            </p:nvSpPr>
            <p:spPr>
              <a:xfrm>
                <a:off x="791149" y="3857006"/>
                <a:ext cx="7269893" cy="94256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sub>
                          </m:sSub>
                        </m:e>
                      </m:acc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den>
                      </m:f>
                      <m:nary>
                        <m:nary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i="1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h</m:t>
                          </m:r>
                        </m:sup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𝑑𝑦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nary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den>
                          </m:f>
                          <m:d>
                            <m:dPr>
                              <m:begChr m:val="["/>
                              <m:endChr m:val="]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𝜌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𝑔</m:t>
                                  </m:r>
                                  <m:func>
                                    <m:func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en-US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sin</m:t>
                                      </m:r>
                                    </m:fName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𝛼</m:t>
                                      </m:r>
                                    </m:e>
                                  </m:func>
                                </m:num>
                                <m:den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𝜂</m:t>
                                  </m:r>
                                </m:den>
                              </m:f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h</m:t>
                                  </m:r>
                                </m:e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𝜌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𝑔</m:t>
                                  </m:r>
                                  <m:func>
                                    <m:func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en-US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sin</m:t>
                                      </m:r>
                                    </m:fName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𝛼</m:t>
                                      </m:r>
                                    </m:e>
                                  </m:func>
                                </m:num>
                                <m:den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6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𝜂</m:t>
                                  </m:r>
                                </m:den>
                              </m:f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p>
                              </m:sSup>
                            </m:e>
                          </m:d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sup>
                      </m:sSubSup>
                    </m:oMath>
                  </m:oMathPara>
                </a14:m>
                <a:endParaRPr lang="en-US" b="0" i="1" dirty="0">
                  <a:latin typeface="Cambria Math" panose="02040503050406030204" pitchFamily="18" charset="0"/>
                </a:endParaRPr>
              </a:p>
              <a:p>
                <a:endParaRPr lang="en-US" b="0" i="1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AB21A74-577E-A54A-A844-B76BE0F19A3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1149" y="3857006"/>
                <a:ext cx="7269893" cy="942566"/>
              </a:xfrm>
              <a:prstGeom prst="rect">
                <a:avLst/>
              </a:prstGeom>
              <a:blipFill>
                <a:blip r:embed="rId5"/>
                <a:stretch>
                  <a:fillRect t="-117333" b="-149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413933D7-7FC4-7541-9F69-AD033061B333}"/>
              </a:ext>
            </a:extLst>
          </p:cNvPr>
          <p:cNvSpPr txBox="1"/>
          <p:nvPr/>
        </p:nvSpPr>
        <p:spPr>
          <a:xfrm>
            <a:off x="150394" y="3529994"/>
            <a:ext cx="8843210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900" dirty="0">
                <a:solidFill>
                  <a:srgbClr val="FF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Average velocity?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5A2219A-F780-9343-9A2F-6DDC9DDDE4F5}"/>
              </a:ext>
            </a:extLst>
          </p:cNvPr>
          <p:cNvSpPr txBox="1"/>
          <p:nvPr/>
        </p:nvSpPr>
        <p:spPr>
          <a:xfrm>
            <a:off x="6169194" y="6534835"/>
            <a:ext cx="884321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Katz and England, Univ. of Oxford</a:t>
            </a:r>
          </a:p>
        </p:txBody>
      </p:sp>
    </p:spTree>
    <p:extLst>
      <p:ext uri="{BB962C8B-B14F-4D97-AF65-F5344CB8AC3E}">
        <p14:creationId xmlns:p14="http://schemas.microsoft.com/office/powerpoint/2010/main" val="26270300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5B2E90C-1154-A847-A4A8-382F0AA1FD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0295" y="537483"/>
            <a:ext cx="5751599" cy="292065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C53B60C-C09E-A648-BEC4-B13E6D6D5B63}"/>
              </a:ext>
            </a:extLst>
          </p:cNvPr>
          <p:cNvSpPr txBox="1"/>
          <p:nvPr/>
        </p:nvSpPr>
        <p:spPr>
          <a:xfrm>
            <a:off x="0" y="48768"/>
            <a:ext cx="914400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9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Viscous flow down a slope</a:t>
            </a:r>
          </a:p>
        </p:txBody>
      </p:sp>
      <p:pic>
        <p:nvPicPr>
          <p:cNvPr id="5" name="Picture 4" descr="Text&#10;&#10;Description automatically generated with medium confidence">
            <a:extLst>
              <a:ext uri="{FF2B5EF4-FFF2-40B4-BE49-F238E27FC236}">
                <a16:creationId xmlns:a16="http://schemas.microsoft.com/office/drawing/2014/main" id="{323F5D5A-B0FB-344F-8BA9-92A95C626C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520" y="771362"/>
            <a:ext cx="2960233" cy="87556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AB21A74-577E-A54A-A844-B76BE0F19A3B}"/>
                  </a:ext>
                </a:extLst>
              </p:cNvPr>
              <p:cNvSpPr txBox="1"/>
              <p:nvPr/>
            </p:nvSpPr>
            <p:spPr>
              <a:xfrm>
                <a:off x="791149" y="3857006"/>
                <a:ext cx="7269893" cy="156754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sub>
                          </m:sSub>
                        </m:e>
                      </m:acc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den>
                      </m:f>
                      <m:nary>
                        <m:nary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i="1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h</m:t>
                          </m:r>
                        </m:sup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𝑑𝑦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nary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den>
                          </m:f>
                          <m:d>
                            <m:dPr>
                              <m:begChr m:val="["/>
                              <m:endChr m:val="]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𝜌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𝑔</m:t>
                                  </m:r>
                                  <m:func>
                                    <m:func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en-US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sin</m:t>
                                      </m:r>
                                    </m:fName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𝛼</m:t>
                                      </m:r>
                                    </m:e>
                                  </m:func>
                                </m:num>
                                <m:den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𝜂</m:t>
                                  </m:r>
                                </m:den>
                              </m:f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h</m:t>
                                  </m:r>
                                </m:e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𝜌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𝑔</m:t>
                                  </m:r>
                                  <m:func>
                                    <m:func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en-US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sin</m:t>
                                      </m:r>
                                    </m:fName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𝛼</m:t>
                                      </m:r>
                                    </m:e>
                                  </m:func>
                                </m:num>
                                <m:den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6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𝜂</m:t>
                                  </m:r>
                                </m:den>
                              </m:f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p>
                              </m:sSup>
                            </m:e>
                          </m:d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sup>
                      </m:sSubSup>
                    </m:oMath>
                  </m:oMathPara>
                </a14:m>
                <a:endParaRPr lang="en-US" b="0" i="1" dirty="0">
                  <a:latin typeface="Cambria Math" panose="02040503050406030204" pitchFamily="18" charset="0"/>
                </a:endParaRPr>
              </a:p>
              <a:p>
                <a:endParaRPr lang="en-US" b="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h</m:t>
                          </m:r>
                        </m:den>
                      </m:f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𝜌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𝑔</m:t>
                          </m:r>
                          <m:func>
                            <m:func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sin</m:t>
                              </m:r>
                            </m:fName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e>
                          </m:func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𝜂</m:t>
                          </m:r>
                        </m:den>
                      </m:f>
                      <m:d>
                        <m:dPr>
                          <m:begChr m:val="["/>
                          <m:endChr m:val="]"/>
                          <m:ctrlP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h</m:t>
                                  </m:r>
                                </m:e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3</m:t>
                              </m:r>
                            </m:den>
                          </m:f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  <m:sup>
                              <m:r>
                                <a:rPr lang="en-US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𝜌</m:t>
                          </m:r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𝑔</m:t>
                          </m:r>
                          <m:func>
                            <m:funcPr>
                              <m:ctrlPr>
                                <a:rPr lang="en-US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sin</m:t>
                              </m:r>
                            </m:fName>
                            <m:e>
                              <m:r>
                                <a:rPr lang="en-US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e>
                          </m:func>
                        </m:num>
                        <m:den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</m:t>
                          </m:r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𝜂</m:t>
                          </m:r>
                        </m:den>
                      </m:f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AB21A74-577E-A54A-A844-B76BE0F19A3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1149" y="3857006"/>
                <a:ext cx="7269893" cy="1567545"/>
              </a:xfrm>
              <a:prstGeom prst="rect">
                <a:avLst/>
              </a:prstGeom>
              <a:blipFill>
                <a:blip r:embed="rId5"/>
                <a:stretch>
                  <a:fillRect t="-70400" b="-496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413933D7-7FC4-7541-9F69-AD033061B333}"/>
              </a:ext>
            </a:extLst>
          </p:cNvPr>
          <p:cNvSpPr txBox="1"/>
          <p:nvPr/>
        </p:nvSpPr>
        <p:spPr>
          <a:xfrm>
            <a:off x="150394" y="3529994"/>
            <a:ext cx="8843210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900" dirty="0">
                <a:solidFill>
                  <a:srgbClr val="FF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Average velocity?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DE2D3B7-06EC-444D-A6CC-405A46368B75}"/>
              </a:ext>
            </a:extLst>
          </p:cNvPr>
          <p:cNvSpPr txBox="1"/>
          <p:nvPr/>
        </p:nvSpPr>
        <p:spPr>
          <a:xfrm>
            <a:off x="6246394" y="4893636"/>
            <a:ext cx="3835452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solidFill>
                  <a:srgbClr val="FF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(Jeffreys Equation in Volcanology)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5A2219A-F780-9343-9A2F-6DDC9DDDE4F5}"/>
              </a:ext>
            </a:extLst>
          </p:cNvPr>
          <p:cNvSpPr txBox="1"/>
          <p:nvPr/>
        </p:nvSpPr>
        <p:spPr>
          <a:xfrm>
            <a:off x="6169194" y="6534835"/>
            <a:ext cx="884321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Katz and England, Univ. of Oxford</a:t>
            </a:r>
          </a:p>
        </p:txBody>
      </p:sp>
    </p:spTree>
    <p:extLst>
      <p:ext uri="{BB962C8B-B14F-4D97-AF65-F5344CB8AC3E}">
        <p14:creationId xmlns:p14="http://schemas.microsoft.com/office/powerpoint/2010/main" val="9230887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C53B60C-C09E-A648-BEC4-B13E6D6D5B63}"/>
              </a:ext>
            </a:extLst>
          </p:cNvPr>
          <p:cNvSpPr txBox="1"/>
          <p:nvPr/>
        </p:nvSpPr>
        <p:spPr>
          <a:xfrm>
            <a:off x="0" y="48768"/>
            <a:ext cx="914400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9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Viscous flow down a slope</a:t>
            </a:r>
          </a:p>
        </p:txBody>
      </p:sp>
      <p:pic>
        <p:nvPicPr>
          <p:cNvPr id="1026" name="Picture 2" descr="How a Change in Slope Affects Lava Flows - Eos">
            <a:extLst>
              <a:ext uri="{FF2B5EF4-FFF2-40B4-BE49-F238E27FC236}">
                <a16:creationId xmlns:a16="http://schemas.microsoft.com/office/drawing/2014/main" id="{A5928A94-BDCA-1A46-8C7D-10D81CB64C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777" y="1080612"/>
            <a:ext cx="7389628" cy="4696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6D5E485-A8E0-EC4E-89A1-2152E326B81F}"/>
              </a:ext>
            </a:extLst>
          </p:cNvPr>
          <p:cNvSpPr txBox="1"/>
          <p:nvPr/>
        </p:nvSpPr>
        <p:spPr>
          <a:xfrm>
            <a:off x="6507861" y="5777387"/>
            <a:ext cx="884321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Lava flow down a hill</a:t>
            </a:r>
          </a:p>
        </p:txBody>
      </p:sp>
    </p:spTree>
    <p:extLst>
      <p:ext uri="{BB962C8B-B14F-4D97-AF65-F5344CB8AC3E}">
        <p14:creationId xmlns:p14="http://schemas.microsoft.com/office/powerpoint/2010/main" val="41845225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5B2E90C-1154-A847-A4A8-382F0AA1FD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0295" y="537483"/>
            <a:ext cx="5751599" cy="292065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C53B60C-C09E-A648-BEC4-B13E6D6D5B63}"/>
              </a:ext>
            </a:extLst>
          </p:cNvPr>
          <p:cNvSpPr txBox="1"/>
          <p:nvPr/>
        </p:nvSpPr>
        <p:spPr>
          <a:xfrm>
            <a:off x="0" y="48768"/>
            <a:ext cx="914400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9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Viscous flow down a slope</a:t>
            </a:r>
          </a:p>
        </p:txBody>
      </p:sp>
      <p:pic>
        <p:nvPicPr>
          <p:cNvPr id="5" name="Picture 4" descr="Text&#10;&#10;Description automatically generated with medium confidence">
            <a:extLst>
              <a:ext uri="{FF2B5EF4-FFF2-40B4-BE49-F238E27FC236}">
                <a16:creationId xmlns:a16="http://schemas.microsoft.com/office/drawing/2014/main" id="{323F5D5A-B0FB-344F-8BA9-92A95C626C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520" y="771362"/>
            <a:ext cx="2960233" cy="87556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AB21A74-577E-A54A-A844-B76BE0F19A3B}"/>
                  </a:ext>
                </a:extLst>
              </p:cNvPr>
              <p:cNvSpPr txBox="1"/>
              <p:nvPr/>
            </p:nvSpPr>
            <p:spPr>
              <a:xfrm>
                <a:off x="791149" y="3857006"/>
                <a:ext cx="7269893" cy="156754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sub>
                          </m:sSub>
                        </m:e>
                      </m:acc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den>
                      </m:f>
                      <m:nary>
                        <m:nary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i="1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h</m:t>
                          </m:r>
                        </m:sup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𝑑𝑦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nary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den>
                          </m:f>
                          <m:d>
                            <m:dPr>
                              <m:begChr m:val="["/>
                              <m:endChr m:val="]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𝜌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𝑔</m:t>
                                  </m:r>
                                  <m:func>
                                    <m:func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en-US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sin</m:t>
                                      </m:r>
                                    </m:fName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𝛼</m:t>
                                      </m:r>
                                    </m:e>
                                  </m:func>
                                </m:num>
                                <m:den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𝜂</m:t>
                                  </m:r>
                                </m:den>
                              </m:f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h</m:t>
                                  </m:r>
                                </m:e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𝜌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𝑔</m:t>
                                  </m:r>
                                  <m:func>
                                    <m:func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en-US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sin</m:t>
                                      </m:r>
                                    </m:fName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𝛼</m:t>
                                      </m:r>
                                    </m:e>
                                  </m:func>
                                </m:num>
                                <m:den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6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𝜂</m:t>
                                  </m:r>
                                </m:den>
                              </m:f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p>
                              </m:sSup>
                            </m:e>
                          </m:d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sup>
                      </m:sSubSup>
                    </m:oMath>
                  </m:oMathPara>
                </a14:m>
                <a:endParaRPr lang="en-US" b="0" i="1" dirty="0">
                  <a:latin typeface="Cambria Math" panose="02040503050406030204" pitchFamily="18" charset="0"/>
                </a:endParaRPr>
              </a:p>
              <a:p>
                <a:endParaRPr lang="en-US" b="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h</m:t>
                          </m:r>
                        </m:den>
                      </m:f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𝜌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𝑔</m:t>
                          </m:r>
                          <m:func>
                            <m:func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sin</m:t>
                              </m:r>
                            </m:fName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e>
                          </m:func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𝜂</m:t>
                          </m:r>
                        </m:den>
                      </m:f>
                      <m:d>
                        <m:dPr>
                          <m:begChr m:val="["/>
                          <m:endChr m:val="]"/>
                          <m:ctrlP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h</m:t>
                                  </m:r>
                                </m:e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3</m:t>
                              </m:r>
                            </m:den>
                          </m:f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  <m:sup>
                              <m:r>
                                <a:rPr lang="en-US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𝜌</m:t>
                          </m:r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𝑔</m:t>
                          </m:r>
                          <m:func>
                            <m:funcPr>
                              <m:ctrlPr>
                                <a:rPr lang="en-US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sin</m:t>
                              </m:r>
                            </m:fName>
                            <m:e>
                              <m:r>
                                <a:rPr lang="en-US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e>
                          </m:func>
                        </m:num>
                        <m:den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</m:t>
                          </m:r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𝜂</m:t>
                          </m:r>
                        </m:den>
                      </m:f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AB21A74-577E-A54A-A844-B76BE0F19A3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1149" y="3857006"/>
                <a:ext cx="7269893" cy="1567545"/>
              </a:xfrm>
              <a:prstGeom prst="rect">
                <a:avLst/>
              </a:prstGeom>
              <a:blipFill>
                <a:blip r:embed="rId5"/>
                <a:stretch>
                  <a:fillRect t="-70400" b="-496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413933D7-7FC4-7541-9F69-AD033061B333}"/>
              </a:ext>
            </a:extLst>
          </p:cNvPr>
          <p:cNvSpPr txBox="1"/>
          <p:nvPr/>
        </p:nvSpPr>
        <p:spPr>
          <a:xfrm>
            <a:off x="150394" y="3529994"/>
            <a:ext cx="8843210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900" dirty="0">
                <a:solidFill>
                  <a:srgbClr val="FF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Average velocity?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CD82207-438F-D94D-9CDF-CA711B68987C}"/>
              </a:ext>
            </a:extLst>
          </p:cNvPr>
          <p:cNvSpPr txBox="1"/>
          <p:nvPr/>
        </p:nvSpPr>
        <p:spPr>
          <a:xfrm>
            <a:off x="300790" y="5568462"/>
            <a:ext cx="8843210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900" dirty="0">
                <a:solidFill>
                  <a:srgbClr val="0070C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Lava flow (basaltic)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424D6F09-49DB-8E43-8D8C-DBAC84F985D8}"/>
                  </a:ext>
                </a:extLst>
              </p:cNvPr>
              <p:cNvSpPr txBox="1"/>
              <p:nvPr/>
            </p:nvSpPr>
            <p:spPr>
              <a:xfrm>
                <a:off x="2290490" y="5815630"/>
                <a:ext cx="4572000" cy="64819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sub>
                          </m:sSub>
                        </m:e>
                      </m:acc>
                      <m:r>
                        <a:rPr lang="en-US" b="0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~ </m:t>
                      </m:r>
                      <m:f>
                        <m:fPr>
                          <m:ctrlPr>
                            <a:rPr lang="en-US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e>
                            <m:sup>
                              <m:r>
                                <a:rPr lang="en-US" b="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.2700.</m:t>
                          </m:r>
                          <m:r>
                            <a:rPr lang="en-US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10</m:t>
                          </m:r>
                          <m:func>
                            <m:funcPr>
                              <m:ctrlPr>
                                <a:rPr lang="en-US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sin</m:t>
                              </m:r>
                            </m:fName>
                            <m:e>
                              <m:r>
                                <a:rPr lang="en-US" b="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3</m:t>
                              </m:r>
                            </m:e>
                          </m:func>
                          <m:r>
                            <a:rPr lang="en-US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°</m:t>
                          </m:r>
                        </m:num>
                        <m:den>
                          <m:r>
                            <a:rPr lang="en-US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3.500</m:t>
                          </m:r>
                        </m:den>
                      </m:f>
                      <m:r>
                        <a:rPr lang="en-US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r>
                        <a:rPr lang="en-US" b="0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4 </m:t>
                      </m:r>
                      <m:r>
                        <a:rPr lang="en-US" b="0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𝑚</m:t>
                      </m:r>
                      <m:r>
                        <a:rPr lang="en-US" b="0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/</m:t>
                      </m:r>
                      <m:r>
                        <a:rPr lang="en-US" b="0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𝑠</m:t>
                      </m:r>
                      <m:r>
                        <a:rPr lang="en-US" b="0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dirty="0">
                  <a:solidFill>
                    <a:srgbClr val="0070C0"/>
                  </a:solidFill>
                </a:endParaRP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424D6F09-49DB-8E43-8D8C-DBAC84F985D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90490" y="5815630"/>
                <a:ext cx="4572000" cy="648191"/>
              </a:xfrm>
              <a:prstGeom prst="rect">
                <a:avLst/>
              </a:prstGeom>
              <a:blipFill>
                <a:blip r:embed="rId6"/>
                <a:stretch>
                  <a:fillRect b="-57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8DE2D3B7-06EC-444D-A6CC-405A46368B75}"/>
              </a:ext>
            </a:extLst>
          </p:cNvPr>
          <p:cNvSpPr txBox="1"/>
          <p:nvPr/>
        </p:nvSpPr>
        <p:spPr>
          <a:xfrm>
            <a:off x="6246394" y="4893636"/>
            <a:ext cx="3835452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solidFill>
                  <a:srgbClr val="FF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(Jeffreys Equation in Volcanology)</a:t>
            </a:r>
          </a:p>
        </p:txBody>
      </p:sp>
    </p:spTree>
    <p:extLst>
      <p:ext uri="{BB962C8B-B14F-4D97-AF65-F5344CB8AC3E}">
        <p14:creationId xmlns:p14="http://schemas.microsoft.com/office/powerpoint/2010/main" val="7340214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861E3A0C-1511-B645-895C-B845519A6A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4710" y="1460500"/>
            <a:ext cx="3187700" cy="1968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C53B60C-C09E-A648-BEC4-B13E6D6D5B63}"/>
              </a:ext>
            </a:extLst>
          </p:cNvPr>
          <p:cNvSpPr txBox="1"/>
          <p:nvPr/>
        </p:nvSpPr>
        <p:spPr>
          <a:xfrm>
            <a:off x="0" y="48768"/>
            <a:ext cx="914400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9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Mechanical boundary conditions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E5293CC-5B37-1148-A235-E7448CF1FCF7}"/>
                  </a:ext>
                </a:extLst>
              </p:cNvPr>
              <p:cNvSpPr txBox="1"/>
              <p:nvPr/>
            </p:nvSpPr>
            <p:spPr>
              <a:xfrm>
                <a:off x="1574024" y="1098009"/>
                <a:ext cx="6918386" cy="46619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514350" indent="-514350">
                  <a:buFont typeface="+mj-lt"/>
                  <a:buAutoNum type="arabicPeriod"/>
                </a:pPr>
                <a:r>
                  <a:rPr lang="en-US" sz="2600" u="sng" dirty="0">
                    <a:latin typeface="Segoe UI Symbol" panose="020B0502040204020203" pitchFamily="34" charset="0"/>
                    <a:ea typeface="Segoe UI Symbol" panose="020B0502040204020203" pitchFamily="34" charset="0"/>
                  </a:rPr>
                  <a:t>No slip:</a:t>
                </a:r>
              </a:p>
              <a:p>
                <a:endParaRPr lang="en-US" sz="1000" i="1" dirty="0">
                  <a:latin typeface="Segoe UI Symbol" panose="020B0502040204020203" pitchFamily="34" charset="0"/>
                  <a:ea typeface="Segoe UI Symbol" panose="020B0502040204020203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200" b="0" i="1" dirty="0" smtClean="0">
                          <a:latin typeface="Cambria Math" panose="02040503050406030204" pitchFamily="18" charset="0"/>
                          <a:ea typeface="Segoe UI Symbol" panose="020B0502040204020203" pitchFamily="34" charset="0"/>
                        </a:rPr>
                        <m:t>         </m:t>
                      </m:r>
                      <m:r>
                        <a:rPr lang="en-US" sz="2200" b="0" i="1" dirty="0" smtClean="0">
                          <a:latin typeface="Cambria Math" panose="02040503050406030204" pitchFamily="18" charset="0"/>
                          <a:ea typeface="Segoe UI Symbol" panose="020B0502040204020203" pitchFamily="34" charset="0"/>
                        </a:rPr>
                        <m:t>𝑢𝑥</m:t>
                      </m:r>
                      <m:r>
                        <a:rPr lang="en-US" sz="2200" i="1" dirty="0" smtClean="0">
                          <a:latin typeface="Cambria Math" panose="02040503050406030204" pitchFamily="18" charset="0"/>
                          <a:ea typeface="Segoe UI Symbol" panose="020B0502040204020203" pitchFamily="34" charset="0"/>
                        </a:rPr>
                        <m:t> = 0</m:t>
                      </m:r>
                    </m:oMath>
                  </m:oMathPara>
                </a14:m>
                <a:endParaRPr lang="en-US" sz="2200" dirty="0">
                  <a:latin typeface="Segoe UI Symbol" panose="020B0502040204020203" pitchFamily="34" charset="0"/>
                  <a:ea typeface="Segoe UI Symbol" panose="020B0502040204020203" pitchFamily="34" charset="0"/>
                </a:endParaRPr>
              </a:p>
              <a:p>
                <a:endParaRPr lang="en-US" sz="2200" dirty="0">
                  <a:latin typeface="Segoe UI Symbol" panose="020B0502040204020203" pitchFamily="34" charset="0"/>
                  <a:ea typeface="Segoe UI Symbol" panose="020B0502040204020203" pitchFamily="34" charset="0"/>
                </a:endParaRPr>
              </a:p>
              <a:p>
                <a:r>
                  <a:rPr lang="en-US" sz="2600" dirty="0">
                    <a:latin typeface="Segoe UI Symbol" panose="020B0502040204020203" pitchFamily="34" charset="0"/>
                    <a:ea typeface="Segoe UI Symbol" panose="020B0502040204020203" pitchFamily="34" charset="0"/>
                  </a:rPr>
                  <a:t>2.   </a:t>
                </a:r>
                <a:r>
                  <a:rPr lang="en-US" sz="2600" u="sng" dirty="0">
                    <a:latin typeface="Segoe UI Symbol" panose="020B0502040204020203" pitchFamily="34" charset="0"/>
                    <a:ea typeface="Segoe UI Symbol" panose="020B0502040204020203" pitchFamily="34" charset="0"/>
                  </a:rPr>
                  <a:t>Free slip: </a:t>
                </a:r>
              </a:p>
              <a:p>
                <a:endParaRPr lang="en-US" sz="1000" dirty="0">
                  <a:latin typeface="Segoe UI Symbol" panose="020B0502040204020203" pitchFamily="34" charset="0"/>
                  <a:ea typeface="Segoe UI Symbol" panose="020B0502040204020203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200" i="1" dirty="0" smtClean="0">
                          <a:latin typeface="Cambria Math" panose="02040503050406030204" pitchFamily="18" charset="0"/>
                          <a:ea typeface="Segoe UI Symbol" panose="020B0502040204020203" pitchFamily="34" charset="0"/>
                        </a:rPr>
                        <m:t> </m:t>
                      </m:r>
                      <m:r>
                        <a:rPr lang="en-US" sz="2200" b="0" i="1" dirty="0" smtClean="0">
                          <a:latin typeface="Cambria Math" panose="02040503050406030204" pitchFamily="18" charset="0"/>
                          <a:ea typeface="Segoe UI Symbol" panose="020B0502040204020203" pitchFamily="34" charset="0"/>
                        </a:rPr>
                        <m:t>        </m:t>
                      </m:r>
                      <m:r>
                        <a:rPr lang="en-US" sz="2200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𝜎</m:t>
                      </m:r>
                      <m:r>
                        <a:rPr lang="en-US" sz="2200" i="1" baseline="-25000" dirty="0" smtClean="0">
                          <a:latin typeface="Cambria Math" panose="02040503050406030204" pitchFamily="18" charset="0"/>
                          <a:ea typeface="Segoe UI Symbol" panose="020B0502040204020203" pitchFamily="34" charset="0"/>
                        </a:rPr>
                        <m:t>𝑥</m:t>
                      </m:r>
                      <m:r>
                        <a:rPr lang="en-US" sz="2200" b="0" i="1" baseline="-25000" dirty="0" smtClean="0">
                          <a:latin typeface="Cambria Math" panose="02040503050406030204" pitchFamily="18" charset="0"/>
                          <a:ea typeface="Segoe UI Symbol" panose="020B0502040204020203" pitchFamily="34" charset="0"/>
                        </a:rPr>
                        <m:t>𝑦</m:t>
                      </m:r>
                      <m:r>
                        <a:rPr lang="en-US" sz="2200" i="1" dirty="0">
                          <a:latin typeface="Cambria Math" panose="02040503050406030204" pitchFamily="18" charset="0"/>
                          <a:ea typeface="Segoe UI Symbol" panose="020B0502040204020203" pitchFamily="34" charset="0"/>
                        </a:rPr>
                        <m:t> =</m:t>
                      </m:r>
                      <m:r>
                        <a:rPr lang="en-US" sz="220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𝜏</m:t>
                      </m:r>
                      <m:r>
                        <a:rPr lang="en-US" sz="2200" i="1" baseline="-25000" dirty="0">
                          <a:latin typeface="Cambria Math" panose="02040503050406030204" pitchFamily="18" charset="0"/>
                          <a:ea typeface="Segoe UI Symbol" panose="020B0502040204020203" pitchFamily="34" charset="0"/>
                        </a:rPr>
                        <m:t>𝑥𝑦</m:t>
                      </m:r>
                      <m:r>
                        <a:rPr lang="en-US" sz="2200" b="0" i="1" dirty="0" smtClean="0">
                          <a:latin typeface="Cambria Math" panose="02040503050406030204" pitchFamily="18" charset="0"/>
                          <a:ea typeface="Segoe UI Symbol" panose="020B0502040204020203" pitchFamily="34" charset="0"/>
                        </a:rPr>
                        <m:t>=0</m:t>
                      </m:r>
                    </m:oMath>
                  </m:oMathPara>
                </a14:m>
                <a:endParaRPr lang="en-US" sz="2200" i="1" dirty="0">
                  <a:latin typeface="Cambria Math" panose="02040503050406030204" pitchFamily="18" charset="0"/>
                  <a:ea typeface="Segoe UI Symbol" panose="020B0502040204020203" pitchFamily="34" charset="0"/>
                </a:endParaRPr>
              </a:p>
              <a:p>
                <a:endParaRPr lang="en-US" sz="400" b="0" i="1" dirty="0">
                  <a:latin typeface="Cambria Math" panose="02040503050406030204" pitchFamily="18" charset="0"/>
                  <a:ea typeface="Segoe UI Symbol" panose="020B0502040204020203" pitchFamily="34" charset="0"/>
                </a:endParaRPr>
              </a:p>
              <a:p>
                <a:r>
                  <a:rPr lang="en-US" sz="2200" dirty="0">
                    <a:ea typeface="Cambria Math" panose="02040503050406030204" pitchFamily="18" charset="0"/>
                  </a:rPr>
                  <a:t>	  viscous fluid: </a:t>
                </a:r>
                <a14:m>
                  <m:oMath xmlns:m="http://schemas.openxmlformats.org/officeDocument/2006/math">
                    <m:r>
                      <a:rPr lang="en-US" sz="22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sz="22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2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  <m:sSub>
                          <m:sSubPr>
                            <m:ctrlPr>
                              <a:rPr lang="en-US" sz="2200" b="0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200" b="0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en-US" sz="2200" b="0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sub>
                        </m:sSub>
                      </m:num>
                      <m:den>
                        <m:r>
                          <a:rPr lang="en-US" sz="22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  <m:r>
                          <a:rPr lang="en-US" sz="22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den>
                    </m:f>
                    <m:r>
                      <a:rPr lang="en-US" sz="22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endParaRPr lang="en-US" sz="2200" dirty="0">
                  <a:latin typeface="Segoe UI Symbol" panose="020B0502040204020203" pitchFamily="34" charset="0"/>
                  <a:ea typeface="Segoe UI Symbol" panose="020B0502040204020203" pitchFamily="34" charset="0"/>
                </a:endParaRPr>
              </a:p>
              <a:p>
                <a:pPr marL="514350" indent="-514350">
                  <a:buFont typeface="+mj-lt"/>
                  <a:buAutoNum type="arabicPeriod"/>
                </a:pPr>
                <a:endParaRPr lang="en-US" sz="2200" dirty="0">
                  <a:latin typeface="Segoe UI Symbol" panose="020B0502040204020203" pitchFamily="34" charset="0"/>
                  <a:ea typeface="Segoe UI Symbol" panose="020B0502040204020203" pitchFamily="34" charset="0"/>
                </a:endParaRPr>
              </a:p>
              <a:p>
                <a:pPr marL="457200" indent="-457200">
                  <a:buAutoNum type="arabicPeriod" startAt="3"/>
                </a:pPr>
                <a:r>
                  <a:rPr lang="en-US" sz="2600" u="sng" dirty="0">
                    <a:latin typeface="Segoe UI Symbol" panose="020B0502040204020203" pitchFamily="34" charset="0"/>
                    <a:ea typeface="Segoe UI Symbol" panose="020B0502040204020203" pitchFamily="34" charset="0"/>
                  </a:rPr>
                  <a:t>Free surface: </a:t>
                </a:r>
              </a:p>
              <a:p>
                <a:endParaRPr lang="en-US" sz="1000" u="sng" dirty="0">
                  <a:latin typeface="Segoe UI Symbol" panose="020B0502040204020203" pitchFamily="34" charset="0"/>
                  <a:ea typeface="Segoe UI Symbol" panose="020B0502040204020203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200" i="1" dirty="0">
                          <a:latin typeface="Cambria Math" panose="02040503050406030204" pitchFamily="18" charset="0"/>
                          <a:ea typeface="Segoe UI Symbol" panose="020B0502040204020203" pitchFamily="34" charset="0"/>
                        </a:rPr>
                        <m:t> </m:t>
                      </m:r>
                      <m:r>
                        <a:rPr lang="en-US" sz="2200" b="0" i="1" dirty="0" smtClean="0">
                          <a:latin typeface="Cambria Math" panose="02040503050406030204" pitchFamily="18" charset="0"/>
                          <a:ea typeface="Segoe UI Symbol" panose="020B0502040204020203" pitchFamily="34" charset="0"/>
                        </a:rPr>
                        <m:t>        </m:t>
                      </m:r>
                      <m:r>
                        <a:rPr lang="en-US" sz="2200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𝜎</m:t>
                      </m:r>
                      <m:r>
                        <a:rPr lang="en-US" sz="2200" b="0" i="1" baseline="-25000" dirty="0" smtClean="0">
                          <a:latin typeface="Cambria Math" panose="02040503050406030204" pitchFamily="18" charset="0"/>
                          <a:ea typeface="Segoe UI Symbol" panose="020B0502040204020203" pitchFamily="34" charset="0"/>
                        </a:rPr>
                        <m:t>𝑦𝑦</m:t>
                      </m:r>
                      <m:r>
                        <a:rPr lang="en-US" sz="2200" i="1" dirty="0">
                          <a:latin typeface="Cambria Math" panose="02040503050406030204" pitchFamily="18" charset="0"/>
                          <a:ea typeface="Segoe UI Symbol" panose="020B0502040204020203" pitchFamily="34" charset="0"/>
                        </a:rPr>
                        <m:t> =</m:t>
                      </m:r>
                      <m:r>
                        <a:rPr lang="en-US" sz="2200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𝜏</m:t>
                      </m:r>
                      <m:r>
                        <a:rPr lang="en-US" sz="2200" b="0" i="1" baseline="-25000" dirty="0" smtClean="0">
                          <a:latin typeface="Cambria Math" panose="02040503050406030204" pitchFamily="18" charset="0"/>
                          <a:ea typeface="Segoe UI Symbol" panose="020B0502040204020203" pitchFamily="34" charset="0"/>
                        </a:rPr>
                        <m:t>𝑦𝑦</m:t>
                      </m:r>
                      <m:r>
                        <a:rPr lang="en-US" sz="2200" b="0" i="1" dirty="0" smtClean="0">
                          <a:latin typeface="Cambria Math" panose="02040503050406030204" pitchFamily="18" charset="0"/>
                          <a:ea typeface="Segoe UI Symbol" panose="020B0502040204020203" pitchFamily="34" charset="0"/>
                        </a:rPr>
                        <m:t>+</m:t>
                      </m:r>
                      <m:r>
                        <a:rPr lang="en-US" sz="2200" b="0" i="1" dirty="0" smtClean="0">
                          <a:latin typeface="Cambria Math" panose="02040503050406030204" pitchFamily="18" charset="0"/>
                          <a:ea typeface="Segoe UI Symbol" panose="020B0502040204020203" pitchFamily="34" charset="0"/>
                        </a:rPr>
                        <m:t>𝑝</m:t>
                      </m:r>
                      <m:r>
                        <a:rPr lang="en-US" sz="2200" b="0" i="1" dirty="0" smtClean="0">
                          <a:latin typeface="Cambria Math" panose="02040503050406030204" pitchFamily="18" charset="0"/>
                          <a:ea typeface="Segoe UI Symbol" panose="020B0502040204020203" pitchFamily="34" charset="0"/>
                        </a:rPr>
                        <m:t>=0</m:t>
                      </m:r>
                    </m:oMath>
                  </m:oMathPara>
                </a14:m>
                <a:endParaRPr lang="en-US" sz="2200" i="1" dirty="0">
                  <a:latin typeface="Cambria Math" panose="02040503050406030204" pitchFamily="18" charset="0"/>
                  <a:ea typeface="Segoe UI Symbol" panose="020B0502040204020203" pitchFamily="34" charset="0"/>
                </a:endParaRPr>
              </a:p>
              <a:p>
                <a:endParaRPr lang="en-US" sz="400" i="1" dirty="0">
                  <a:latin typeface="Cambria Math" panose="02040503050406030204" pitchFamily="18" charset="0"/>
                  <a:ea typeface="Segoe UI Symbol" panose="020B0502040204020203" pitchFamily="34" charset="0"/>
                </a:endParaRPr>
              </a:p>
              <a:p>
                <a:r>
                  <a:rPr lang="en-US" sz="2200" dirty="0">
                    <a:ea typeface="Cambria Math" panose="02040503050406030204" pitchFamily="18" charset="0"/>
                  </a:rPr>
                  <a:t>	  viscous fluid: </a:t>
                </a:r>
                <a14:m>
                  <m:oMath xmlns:m="http://schemas.openxmlformats.org/officeDocument/2006/math">
                    <m:r>
                      <a:rPr lang="en-US" sz="22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sz="22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2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  <m:sSub>
                          <m:sSubPr>
                            <m:ctrlPr>
                              <a:rPr lang="en-US" sz="2200" i="1" dirty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200" i="1" dirty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en-US" sz="2200" b="0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𝑦</m:t>
                            </m:r>
                          </m:sub>
                        </m:sSub>
                      </m:num>
                      <m:den>
                        <m:r>
                          <a:rPr lang="en-US" sz="22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  <m:r>
                          <a:rPr lang="en-US" sz="22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den>
                    </m:f>
                    <m:r>
                      <a:rPr lang="en-US" sz="22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endParaRPr lang="en-US" sz="2200" dirty="0">
                  <a:latin typeface="Segoe UI Symbol" panose="020B0502040204020203" pitchFamily="34" charset="0"/>
                  <a:ea typeface="Segoe UI Symbol" panose="020B0502040204020203" pitchFamily="34" charset="0"/>
                </a:endParaRP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E5293CC-5B37-1148-A235-E7448CF1FCF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74024" y="1098009"/>
                <a:ext cx="6918386" cy="4661982"/>
              </a:xfrm>
              <a:prstGeom prst="rect">
                <a:avLst/>
              </a:prstGeom>
              <a:blipFill>
                <a:blip r:embed="rId4"/>
                <a:stretch>
                  <a:fillRect l="-1832" t="-2174" b="-27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C723EA1E-8C12-8249-A588-850353E7D2CD}"/>
              </a:ext>
            </a:extLst>
          </p:cNvPr>
          <p:cNvSpPr/>
          <p:nvPr/>
        </p:nvSpPr>
        <p:spPr>
          <a:xfrm>
            <a:off x="5207984" y="2308520"/>
            <a:ext cx="542261" cy="574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0212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>
            <a:extLst>
              <a:ext uri="{FF2B5EF4-FFF2-40B4-BE49-F238E27FC236}">
                <a16:creationId xmlns:a16="http://schemas.microsoft.com/office/drawing/2014/main" id="{1A60F0DF-51B4-C948-A53B-B2CD43C57473}"/>
              </a:ext>
            </a:extLst>
          </p:cNvPr>
          <p:cNvSpPr txBox="1"/>
          <p:nvPr/>
        </p:nvSpPr>
        <p:spPr>
          <a:xfrm>
            <a:off x="0" y="0"/>
            <a:ext cx="914400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9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Modifiable to address flow in subduction channels</a:t>
            </a:r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668EC4C5-3FA9-DD47-B2A9-804460EABD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626" y="608333"/>
            <a:ext cx="8520937" cy="511060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6F8CE9B-783D-BD4E-A079-D6DD7EB96B67}"/>
              </a:ext>
            </a:extLst>
          </p:cNvPr>
          <p:cNvSpPr txBox="1"/>
          <p:nvPr/>
        </p:nvSpPr>
        <p:spPr>
          <a:xfrm>
            <a:off x="7451894" y="6534835"/>
            <a:ext cx="884321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England and </a:t>
            </a:r>
            <a:r>
              <a:rPr lang="en-US" sz="15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Smye</a:t>
            </a:r>
            <a:endParaRPr lang="en-US" sz="1500" dirty="0">
              <a:solidFill>
                <a:schemeClr val="tx1">
                  <a:lumMod val="50000"/>
                  <a:lumOff val="50000"/>
                </a:schemeClr>
              </a:solidFill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42549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7A08722-D35B-824F-B3F7-507B0CCDC898}"/>
              </a:ext>
            </a:extLst>
          </p:cNvPr>
          <p:cNvSpPr txBox="1"/>
          <p:nvPr/>
        </p:nvSpPr>
        <p:spPr>
          <a:xfrm>
            <a:off x="784702" y="12192"/>
            <a:ext cx="7598979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10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pPr algn="ctr"/>
            <a:r>
              <a:rPr lang="en-US" sz="29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Class project:  </a:t>
            </a:r>
            <a:r>
              <a:rPr lang="en-US" sz="2900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Emirhan</a:t>
            </a:r>
            <a:endParaRPr lang="en-US" sz="2900" u="sng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pic>
        <p:nvPicPr>
          <p:cNvPr id="4" name="Picture 3" descr="Text, letter&#10;&#10;Description automatically generated">
            <a:extLst>
              <a:ext uri="{FF2B5EF4-FFF2-40B4-BE49-F238E27FC236}">
                <a16:creationId xmlns:a16="http://schemas.microsoft.com/office/drawing/2014/main" id="{F3550FE6-F76D-4D4C-9678-A597AC3207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321" y="935119"/>
            <a:ext cx="5479618" cy="2757484"/>
          </a:xfrm>
          <a:prstGeom prst="rect">
            <a:avLst/>
          </a:prstGeom>
        </p:spPr>
      </p:pic>
      <p:pic>
        <p:nvPicPr>
          <p:cNvPr id="6" name="Picture 5" descr="Text, letter&#10;&#10;Description automatically generated">
            <a:extLst>
              <a:ext uri="{FF2B5EF4-FFF2-40B4-BE49-F238E27FC236}">
                <a16:creationId xmlns:a16="http://schemas.microsoft.com/office/drawing/2014/main" id="{A01F4AA7-C2F7-B64F-B35D-1969620383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8048" y="3743198"/>
            <a:ext cx="4513494" cy="2757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4375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>
            <a:extLst>
              <a:ext uri="{FF2B5EF4-FFF2-40B4-BE49-F238E27FC236}">
                <a16:creationId xmlns:a16="http://schemas.microsoft.com/office/drawing/2014/main" id="{1A60F0DF-51B4-C948-A53B-B2CD43C57473}"/>
              </a:ext>
            </a:extLst>
          </p:cNvPr>
          <p:cNvSpPr txBox="1"/>
          <p:nvPr/>
        </p:nvSpPr>
        <p:spPr>
          <a:xfrm>
            <a:off x="0" y="0"/>
            <a:ext cx="914400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9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Modifiable to address flow in subduction channels</a:t>
            </a:r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668EC4C5-3FA9-DD47-B2A9-804460EABD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626" y="608333"/>
            <a:ext cx="8520937" cy="511060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F39AC6A-9CD2-C540-8E1F-B703C37C84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351" y="3472453"/>
            <a:ext cx="5047721" cy="2563227"/>
          </a:xfrm>
          <a:prstGeom prst="rect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6F8CE9B-783D-BD4E-A079-D6DD7EB96B67}"/>
              </a:ext>
            </a:extLst>
          </p:cNvPr>
          <p:cNvSpPr txBox="1"/>
          <p:nvPr/>
        </p:nvSpPr>
        <p:spPr>
          <a:xfrm>
            <a:off x="7451894" y="6534835"/>
            <a:ext cx="884321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England and </a:t>
            </a:r>
            <a:r>
              <a:rPr lang="en-US" sz="15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Smye</a:t>
            </a:r>
            <a:endParaRPr lang="en-US" sz="1500" dirty="0">
              <a:solidFill>
                <a:schemeClr val="tx1">
                  <a:lumMod val="50000"/>
                  <a:lumOff val="50000"/>
                </a:schemeClr>
              </a:solidFill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E8D89F0-4668-6D4A-945D-17929002E5E6}"/>
              </a:ext>
            </a:extLst>
          </p:cNvPr>
          <p:cNvSpPr/>
          <p:nvPr/>
        </p:nvSpPr>
        <p:spPr>
          <a:xfrm rot="20274228">
            <a:off x="924800" y="4372059"/>
            <a:ext cx="1981200" cy="3505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E96D2BB-3833-234A-9937-DEADF6E39143}"/>
              </a:ext>
            </a:extLst>
          </p:cNvPr>
          <p:cNvSpPr/>
          <p:nvPr/>
        </p:nvSpPr>
        <p:spPr>
          <a:xfrm rot="20274228">
            <a:off x="2485555" y="4889183"/>
            <a:ext cx="1981200" cy="3505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C464BC-FAC3-FA49-B0E9-D22305F534AC}"/>
              </a:ext>
            </a:extLst>
          </p:cNvPr>
          <p:cNvSpPr txBox="1"/>
          <p:nvPr/>
        </p:nvSpPr>
        <p:spPr>
          <a:xfrm rot="20282172">
            <a:off x="1428427" y="4039353"/>
            <a:ext cx="16457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u</a:t>
            </a:r>
            <a:r>
              <a:rPr lang="en-US" sz="2400" baseline="-25000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x</a:t>
            </a:r>
            <a:r>
              <a:rPr lang="en-US" sz="2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 = </a:t>
            </a:r>
            <a:r>
              <a:rPr lang="en-US" sz="2400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u</a:t>
            </a:r>
            <a:r>
              <a:rPr lang="en-US" sz="2400" baseline="-25000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OP</a:t>
            </a:r>
            <a:endParaRPr lang="en-US" sz="2400" baseline="-250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BFD10D5-06D3-C64D-A6D6-4F76D1E85262}"/>
              </a:ext>
            </a:extLst>
          </p:cNvPr>
          <p:cNvSpPr txBox="1"/>
          <p:nvPr/>
        </p:nvSpPr>
        <p:spPr>
          <a:xfrm rot="20282172">
            <a:off x="2464882" y="4921225"/>
            <a:ext cx="15622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u</a:t>
            </a:r>
            <a:r>
              <a:rPr lang="en-US" sz="2400" baseline="-25000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x</a:t>
            </a:r>
            <a:r>
              <a:rPr lang="en-US" sz="2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 = </a:t>
            </a:r>
            <a:r>
              <a:rPr lang="en-US" sz="2400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u</a:t>
            </a:r>
            <a:r>
              <a:rPr lang="en-US" sz="2400" baseline="-25000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SP</a:t>
            </a:r>
            <a:endParaRPr lang="en-US" sz="2400" baseline="-250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29385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>
            <a:extLst>
              <a:ext uri="{FF2B5EF4-FFF2-40B4-BE49-F238E27FC236}">
                <a16:creationId xmlns:a16="http://schemas.microsoft.com/office/drawing/2014/main" id="{1A60F0DF-51B4-C948-A53B-B2CD43C57473}"/>
              </a:ext>
            </a:extLst>
          </p:cNvPr>
          <p:cNvSpPr txBox="1"/>
          <p:nvPr/>
        </p:nvSpPr>
        <p:spPr>
          <a:xfrm>
            <a:off x="0" y="0"/>
            <a:ext cx="914400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9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Modifiable to address flow in subduction channels</a:t>
            </a:r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668EC4C5-3FA9-DD47-B2A9-804460EABD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626" y="608333"/>
            <a:ext cx="8520937" cy="511060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F39AC6A-9CD2-C540-8E1F-B703C37C84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351" y="3472453"/>
            <a:ext cx="5047721" cy="2563227"/>
          </a:xfrm>
          <a:prstGeom prst="rect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6F8CE9B-783D-BD4E-A079-D6DD7EB96B67}"/>
              </a:ext>
            </a:extLst>
          </p:cNvPr>
          <p:cNvSpPr txBox="1"/>
          <p:nvPr/>
        </p:nvSpPr>
        <p:spPr>
          <a:xfrm>
            <a:off x="7451894" y="6534835"/>
            <a:ext cx="884321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England and </a:t>
            </a:r>
            <a:r>
              <a:rPr lang="en-US" sz="15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Smye</a:t>
            </a:r>
            <a:endParaRPr lang="en-US" sz="1500" dirty="0">
              <a:solidFill>
                <a:schemeClr val="tx1">
                  <a:lumMod val="50000"/>
                  <a:lumOff val="50000"/>
                </a:schemeClr>
              </a:solidFill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E8D89F0-4668-6D4A-945D-17929002E5E6}"/>
              </a:ext>
            </a:extLst>
          </p:cNvPr>
          <p:cNvSpPr/>
          <p:nvPr/>
        </p:nvSpPr>
        <p:spPr>
          <a:xfrm rot="20274228">
            <a:off x="924800" y="4372059"/>
            <a:ext cx="1981200" cy="3505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E96D2BB-3833-234A-9937-DEADF6E39143}"/>
              </a:ext>
            </a:extLst>
          </p:cNvPr>
          <p:cNvSpPr/>
          <p:nvPr/>
        </p:nvSpPr>
        <p:spPr>
          <a:xfrm rot="20274228">
            <a:off x="2485555" y="4889183"/>
            <a:ext cx="1981200" cy="3505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C464BC-FAC3-FA49-B0E9-D22305F534AC}"/>
              </a:ext>
            </a:extLst>
          </p:cNvPr>
          <p:cNvSpPr txBox="1"/>
          <p:nvPr/>
        </p:nvSpPr>
        <p:spPr>
          <a:xfrm rot="20282172">
            <a:off x="1428427" y="4039353"/>
            <a:ext cx="16457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u</a:t>
            </a:r>
            <a:r>
              <a:rPr lang="en-US" sz="2400" baseline="-25000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x</a:t>
            </a:r>
            <a:r>
              <a:rPr lang="en-US" sz="2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 = </a:t>
            </a:r>
            <a:r>
              <a:rPr lang="en-US" sz="2400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u</a:t>
            </a:r>
            <a:r>
              <a:rPr lang="en-US" sz="2400" baseline="-25000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OP</a:t>
            </a:r>
            <a:endParaRPr lang="en-US" sz="2400" baseline="-250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BFD10D5-06D3-C64D-A6D6-4F76D1E85262}"/>
              </a:ext>
            </a:extLst>
          </p:cNvPr>
          <p:cNvSpPr txBox="1"/>
          <p:nvPr/>
        </p:nvSpPr>
        <p:spPr>
          <a:xfrm rot="20282172">
            <a:off x="2464882" y="4921225"/>
            <a:ext cx="15622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u</a:t>
            </a:r>
            <a:r>
              <a:rPr lang="en-US" sz="2400" baseline="-25000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x</a:t>
            </a:r>
            <a:r>
              <a:rPr lang="en-US" sz="2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 = </a:t>
            </a:r>
            <a:r>
              <a:rPr lang="en-US" sz="2400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u</a:t>
            </a:r>
            <a:r>
              <a:rPr lang="en-US" sz="2400" baseline="-25000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SP</a:t>
            </a:r>
            <a:endParaRPr lang="en-US" sz="2400" baseline="-250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01EB0F6-8330-414A-AAD2-8C5BDF74929A}"/>
              </a:ext>
            </a:extLst>
          </p:cNvPr>
          <p:cNvSpPr/>
          <p:nvPr/>
        </p:nvSpPr>
        <p:spPr>
          <a:xfrm>
            <a:off x="5383368" y="3482180"/>
            <a:ext cx="3659469" cy="2918619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FB91E49-7DC8-2946-AD49-9561581D6A0D}"/>
                  </a:ext>
                </a:extLst>
              </p:cNvPr>
              <p:cNvSpPr txBox="1"/>
              <p:nvPr/>
            </p:nvSpPr>
            <p:spPr>
              <a:xfrm>
                <a:off x="5540436" y="3628502"/>
                <a:ext cx="3373789" cy="48833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0=−</m:t>
                      </m:r>
                      <m:f>
                        <m:f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num>
                        <m:den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den>
                      </m:f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  <m:d>
                        <m:dPr>
                          <m:ctrlPr>
                            <a:rPr lang="en-US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1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sz="1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𝜕</m:t>
                                  </m:r>
                                </m:e>
                                <m:sup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sSub>
                                <m:sSubPr>
                                  <m:ctrlPr>
                                    <a:rPr lang="en-US" sz="1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sub>
                              </m:sSub>
                            </m:num>
                            <m:den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𝜕</m:t>
                              </m:r>
                              <m:sSup>
                                <m:sSupPr>
                                  <m:ctrlPr>
                                    <a:rPr lang="en-US" sz="1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  <m:r>
                            <a:rPr lang="en-US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en-US" sz="1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𝜕</m:t>
                                  </m:r>
                                </m:e>
                                <m:sup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sSub>
                                <m:sSubPr>
                                  <m:ctrlPr>
                                    <a:rPr lang="en-US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sub>
                              </m:sSub>
                            </m:num>
                            <m:den>
                              <m:r>
                                <a:rPr lang="en-US" sz="1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𝜕</m:t>
                              </m:r>
                              <m:sSup>
                                <m:sSupPr>
                                  <m:ctrlPr>
                                    <a:rPr lang="en-US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p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</m:e>
                      </m:d>
                      <m:r>
                        <a:rPr lang="en-US" sz="1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1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r>
                        <a:rPr lang="en-US" sz="1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𝜌</m:t>
                      </m:r>
                      <m:r>
                        <a:rPr lang="en-US" sz="1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𝑔</m:t>
                      </m:r>
                      <m:func>
                        <m:funcPr>
                          <m:ctrlPr>
                            <a:rPr lang="en-US" sz="1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14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r>
                            <a:rPr lang="en-US" sz="1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func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FB91E49-7DC8-2946-AD49-9561581D6A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40436" y="3628502"/>
                <a:ext cx="3373789" cy="488339"/>
              </a:xfrm>
              <a:prstGeom prst="rect">
                <a:avLst/>
              </a:prstGeom>
              <a:blipFill>
                <a:blip r:embed="rId5"/>
                <a:stretch>
                  <a:fillRect l="-1880" b="-102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8795995-3983-E949-BF04-74815556C513}"/>
                  </a:ext>
                </a:extLst>
              </p:cNvPr>
              <p:cNvSpPr txBox="1"/>
              <p:nvPr/>
            </p:nvSpPr>
            <p:spPr>
              <a:xfrm>
                <a:off x="5540436" y="4288876"/>
                <a:ext cx="3373789" cy="48833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0=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  <m:d>
                        <m:dPr>
                          <m:ctrlPr>
                            <a:rPr lang="en-US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1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𝜕</m:t>
                                  </m:r>
                                </m:e>
                                <m:sup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sSub>
                                <m:sSubPr>
                                  <m:ctrlPr>
                                    <a:rPr lang="en-US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sub>
                              </m:sSub>
                            </m:num>
                            <m:den>
                              <m:r>
                                <a:rPr lang="en-US" sz="1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𝜕</m:t>
                              </m:r>
                              <m:sSup>
                                <m:sSupPr>
                                  <m:ctrlPr>
                                    <a:rPr lang="en-US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p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</m:e>
                      </m:d>
                      <m:r>
                        <a:rPr lang="en-US" sz="1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+∆</m:t>
                      </m:r>
                      <m:r>
                        <a:rPr lang="en-US" sz="1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𝜌</m:t>
                      </m:r>
                      <m:r>
                        <a:rPr lang="en-US" sz="1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𝑔</m:t>
                      </m:r>
                      <m:func>
                        <m:funcPr>
                          <m:ctrlPr>
                            <a:rPr lang="en-US" sz="1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14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r>
                            <a:rPr lang="en-US" sz="1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func>
                      <m:r>
                        <a:rPr lang="en-US" sz="1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sz="1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𝜏</m:t>
                          </m:r>
                        </m:num>
                        <m:den>
                          <m:r>
                            <a:rPr lang="en-US" sz="1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den>
                      </m:f>
                      <m:r>
                        <a:rPr lang="en-US" sz="1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+∆</m:t>
                      </m:r>
                      <m:r>
                        <a:rPr lang="en-US" sz="1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𝜌</m:t>
                      </m:r>
                      <m:r>
                        <a:rPr lang="en-US" sz="1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𝑔</m:t>
                      </m:r>
                      <m:func>
                        <m:funcPr>
                          <m:ctrlPr>
                            <a:rPr lang="en-US" sz="1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14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r>
                            <a:rPr lang="en-US" sz="1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func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8795995-3983-E949-BF04-74815556C51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40436" y="4288876"/>
                <a:ext cx="3373789" cy="488339"/>
              </a:xfrm>
              <a:prstGeom prst="rect">
                <a:avLst/>
              </a:prstGeom>
              <a:blipFill>
                <a:blip r:embed="rId6"/>
                <a:stretch>
                  <a:fillRect l="-1880" t="-2500" b="-75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TextBox 13">
            <a:extLst>
              <a:ext uri="{FF2B5EF4-FFF2-40B4-BE49-F238E27FC236}">
                <a16:creationId xmlns:a16="http://schemas.microsoft.com/office/drawing/2014/main" id="{D9AB1CFD-7017-9644-BB78-B214C889BF8A}"/>
              </a:ext>
            </a:extLst>
          </p:cNvPr>
          <p:cNvSpPr txBox="1"/>
          <p:nvPr/>
        </p:nvSpPr>
        <p:spPr>
          <a:xfrm>
            <a:off x="7689715" y="2971800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37700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>
            <a:extLst>
              <a:ext uri="{FF2B5EF4-FFF2-40B4-BE49-F238E27FC236}">
                <a16:creationId xmlns:a16="http://schemas.microsoft.com/office/drawing/2014/main" id="{1A60F0DF-51B4-C948-A53B-B2CD43C57473}"/>
              </a:ext>
            </a:extLst>
          </p:cNvPr>
          <p:cNvSpPr txBox="1"/>
          <p:nvPr/>
        </p:nvSpPr>
        <p:spPr>
          <a:xfrm>
            <a:off x="0" y="0"/>
            <a:ext cx="914400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9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Modifiable to address flow in subduction channels</a:t>
            </a:r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668EC4C5-3FA9-DD47-B2A9-804460EABD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626" y="608333"/>
            <a:ext cx="8520937" cy="511060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F39AC6A-9CD2-C540-8E1F-B703C37C84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351" y="3472453"/>
            <a:ext cx="5047721" cy="2563227"/>
          </a:xfrm>
          <a:prstGeom prst="rect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6F8CE9B-783D-BD4E-A079-D6DD7EB96B67}"/>
              </a:ext>
            </a:extLst>
          </p:cNvPr>
          <p:cNvSpPr txBox="1"/>
          <p:nvPr/>
        </p:nvSpPr>
        <p:spPr>
          <a:xfrm>
            <a:off x="7451894" y="6534835"/>
            <a:ext cx="884321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England and </a:t>
            </a:r>
            <a:r>
              <a:rPr lang="en-US" sz="15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Smye</a:t>
            </a:r>
            <a:endParaRPr lang="en-US" sz="1500" dirty="0">
              <a:solidFill>
                <a:schemeClr val="tx1">
                  <a:lumMod val="50000"/>
                  <a:lumOff val="50000"/>
                </a:schemeClr>
              </a:solidFill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E8D89F0-4668-6D4A-945D-17929002E5E6}"/>
              </a:ext>
            </a:extLst>
          </p:cNvPr>
          <p:cNvSpPr/>
          <p:nvPr/>
        </p:nvSpPr>
        <p:spPr>
          <a:xfrm rot="20274228">
            <a:off x="924800" y="4372059"/>
            <a:ext cx="1981200" cy="3505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E96D2BB-3833-234A-9937-DEADF6E39143}"/>
              </a:ext>
            </a:extLst>
          </p:cNvPr>
          <p:cNvSpPr/>
          <p:nvPr/>
        </p:nvSpPr>
        <p:spPr>
          <a:xfrm rot="20274228">
            <a:off x="2485555" y="4889183"/>
            <a:ext cx="1981200" cy="3505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C464BC-FAC3-FA49-B0E9-D22305F534AC}"/>
              </a:ext>
            </a:extLst>
          </p:cNvPr>
          <p:cNvSpPr txBox="1"/>
          <p:nvPr/>
        </p:nvSpPr>
        <p:spPr>
          <a:xfrm rot="20282172">
            <a:off x="1428427" y="4039353"/>
            <a:ext cx="16457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u</a:t>
            </a:r>
            <a:r>
              <a:rPr lang="en-US" sz="2400" baseline="-25000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x</a:t>
            </a:r>
            <a:r>
              <a:rPr lang="en-US" sz="2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 = </a:t>
            </a:r>
            <a:r>
              <a:rPr lang="en-US" sz="2400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u</a:t>
            </a:r>
            <a:r>
              <a:rPr lang="en-US" sz="2400" baseline="-25000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OP</a:t>
            </a:r>
            <a:endParaRPr lang="en-US" sz="2400" baseline="-250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BFD10D5-06D3-C64D-A6D6-4F76D1E85262}"/>
              </a:ext>
            </a:extLst>
          </p:cNvPr>
          <p:cNvSpPr txBox="1"/>
          <p:nvPr/>
        </p:nvSpPr>
        <p:spPr>
          <a:xfrm rot="20282172">
            <a:off x="2464882" y="4921225"/>
            <a:ext cx="15622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u</a:t>
            </a:r>
            <a:r>
              <a:rPr lang="en-US" sz="2400" baseline="-25000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x</a:t>
            </a:r>
            <a:r>
              <a:rPr lang="en-US" sz="2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 = </a:t>
            </a:r>
            <a:r>
              <a:rPr lang="en-US" sz="2400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u</a:t>
            </a:r>
            <a:r>
              <a:rPr lang="en-US" sz="2400" baseline="-25000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SP</a:t>
            </a:r>
            <a:endParaRPr lang="en-US" sz="2400" baseline="-250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01EB0F6-8330-414A-AAD2-8C5BDF74929A}"/>
              </a:ext>
            </a:extLst>
          </p:cNvPr>
          <p:cNvSpPr/>
          <p:nvPr/>
        </p:nvSpPr>
        <p:spPr>
          <a:xfrm>
            <a:off x="5383368" y="3482180"/>
            <a:ext cx="3659469" cy="2918619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FB91E49-7DC8-2946-AD49-9561581D6A0D}"/>
                  </a:ext>
                </a:extLst>
              </p:cNvPr>
              <p:cNvSpPr txBox="1"/>
              <p:nvPr/>
            </p:nvSpPr>
            <p:spPr>
              <a:xfrm>
                <a:off x="5540436" y="3628502"/>
                <a:ext cx="3373789" cy="48833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0=−</m:t>
                      </m:r>
                      <m:f>
                        <m:f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num>
                        <m:den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den>
                      </m:f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  <m:d>
                        <m:dPr>
                          <m:ctrlPr>
                            <a:rPr lang="en-US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1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sz="1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𝜕</m:t>
                                  </m:r>
                                </m:e>
                                <m:sup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sSub>
                                <m:sSubPr>
                                  <m:ctrlPr>
                                    <a:rPr lang="en-US" sz="1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sub>
                              </m:sSub>
                            </m:num>
                            <m:den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𝜕</m:t>
                              </m:r>
                              <m:sSup>
                                <m:sSupPr>
                                  <m:ctrlPr>
                                    <a:rPr lang="en-US" sz="1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  <m:r>
                            <a:rPr lang="en-US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en-US" sz="1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𝜕</m:t>
                                  </m:r>
                                </m:e>
                                <m:sup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sSub>
                                <m:sSubPr>
                                  <m:ctrlPr>
                                    <a:rPr lang="en-US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sub>
                              </m:sSub>
                            </m:num>
                            <m:den>
                              <m:r>
                                <a:rPr lang="en-US" sz="1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𝜕</m:t>
                              </m:r>
                              <m:sSup>
                                <m:sSupPr>
                                  <m:ctrlPr>
                                    <a:rPr lang="en-US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p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</m:e>
                      </m:d>
                      <m:r>
                        <a:rPr lang="en-US" sz="1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1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r>
                        <a:rPr lang="en-US" sz="1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𝜌</m:t>
                      </m:r>
                      <m:r>
                        <a:rPr lang="en-US" sz="1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𝑔</m:t>
                      </m:r>
                      <m:func>
                        <m:funcPr>
                          <m:ctrlPr>
                            <a:rPr lang="en-US" sz="1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14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r>
                            <a:rPr lang="en-US" sz="1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func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FB91E49-7DC8-2946-AD49-9561581D6A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40436" y="3628502"/>
                <a:ext cx="3373789" cy="488339"/>
              </a:xfrm>
              <a:prstGeom prst="rect">
                <a:avLst/>
              </a:prstGeom>
              <a:blipFill>
                <a:blip r:embed="rId5"/>
                <a:stretch>
                  <a:fillRect l="-1880" b="-102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8795995-3983-E949-BF04-74815556C513}"/>
                  </a:ext>
                </a:extLst>
              </p:cNvPr>
              <p:cNvSpPr txBox="1"/>
              <p:nvPr/>
            </p:nvSpPr>
            <p:spPr>
              <a:xfrm>
                <a:off x="5540436" y="4288876"/>
                <a:ext cx="3373789" cy="48833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0=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  <m:d>
                        <m:dPr>
                          <m:ctrlPr>
                            <a:rPr lang="en-US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1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𝜕</m:t>
                                  </m:r>
                                </m:e>
                                <m:sup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sSub>
                                <m:sSubPr>
                                  <m:ctrlPr>
                                    <a:rPr lang="en-US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sub>
                              </m:sSub>
                            </m:num>
                            <m:den>
                              <m:r>
                                <a:rPr lang="en-US" sz="1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𝜕</m:t>
                              </m:r>
                              <m:sSup>
                                <m:sSupPr>
                                  <m:ctrlPr>
                                    <a:rPr lang="en-US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p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</m:e>
                      </m:d>
                      <m:r>
                        <a:rPr lang="en-US" sz="1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+∆</m:t>
                      </m:r>
                      <m:r>
                        <a:rPr lang="en-US" sz="1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𝜌</m:t>
                      </m:r>
                      <m:r>
                        <a:rPr lang="en-US" sz="1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𝑔</m:t>
                      </m:r>
                      <m:func>
                        <m:funcPr>
                          <m:ctrlPr>
                            <a:rPr lang="en-US" sz="1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14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r>
                            <a:rPr lang="en-US" sz="1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func>
                      <m:r>
                        <a:rPr lang="en-US" sz="1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sz="1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𝜏</m:t>
                          </m:r>
                        </m:num>
                        <m:den>
                          <m:r>
                            <a:rPr lang="en-US" sz="1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den>
                      </m:f>
                      <m:r>
                        <a:rPr lang="en-US" sz="1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+∆</m:t>
                      </m:r>
                      <m:r>
                        <a:rPr lang="en-US" sz="1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𝜌</m:t>
                      </m:r>
                      <m:r>
                        <a:rPr lang="en-US" sz="1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𝑔</m:t>
                      </m:r>
                      <m:func>
                        <m:funcPr>
                          <m:ctrlPr>
                            <a:rPr lang="en-US" sz="1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14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r>
                            <a:rPr lang="en-US" sz="1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func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8795995-3983-E949-BF04-74815556C51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40436" y="4288876"/>
                <a:ext cx="3373789" cy="488339"/>
              </a:xfrm>
              <a:prstGeom prst="rect">
                <a:avLst/>
              </a:prstGeom>
              <a:blipFill>
                <a:blip r:embed="rId6"/>
                <a:stretch>
                  <a:fillRect l="-1880" t="-2500" b="-75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Down Arrow 11">
            <a:extLst>
              <a:ext uri="{FF2B5EF4-FFF2-40B4-BE49-F238E27FC236}">
                <a16:creationId xmlns:a16="http://schemas.microsoft.com/office/drawing/2014/main" id="{6FE9C669-8487-7242-83A3-E15F3C855A45}"/>
              </a:ext>
            </a:extLst>
          </p:cNvPr>
          <p:cNvSpPr/>
          <p:nvPr/>
        </p:nvSpPr>
        <p:spPr>
          <a:xfrm>
            <a:off x="6646779" y="4846939"/>
            <a:ext cx="877077" cy="346673"/>
          </a:xfrm>
          <a:prstGeom prst="downArrow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81CADD67-8FB3-EB4F-85AF-3AE059D08CEA}"/>
                  </a:ext>
                </a:extLst>
              </p:cNvPr>
              <p:cNvSpPr txBox="1"/>
              <p:nvPr/>
            </p:nvSpPr>
            <p:spPr>
              <a:xfrm>
                <a:off x="5479493" y="5350943"/>
                <a:ext cx="3473216" cy="8079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550" dirty="0">
                    <a:solidFill>
                      <a:schemeClr val="tx1"/>
                    </a:solidFill>
                    <a:latin typeface="Segoe UI Symbol" panose="020B0502040204020203" pitchFamily="34" charset="0"/>
                    <a:ea typeface="Segoe UI Symbol" panose="020B0502040204020203" pitchFamily="34" charset="0"/>
                  </a:rPr>
                  <a:t>For crust</a:t>
                </a:r>
                <a14:m>
                  <m:oMath xmlns:m="http://schemas.openxmlformats.org/officeDocument/2006/math">
                    <m:r>
                      <a:rPr lang="en-US" sz="1550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155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en-US" sz="155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𝜌</m:t>
                    </m:r>
                    <m:r>
                      <a:rPr lang="en-US" sz="155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~ 500</m:t>
                    </m:r>
                  </m:oMath>
                </a14:m>
                <a:r>
                  <a:rPr lang="en-US" sz="1550" dirty="0">
                    <a:solidFill>
                      <a:schemeClr val="tx1"/>
                    </a:solidFill>
                    <a:latin typeface="Segoe UI Symbol" panose="020B0502040204020203" pitchFamily="34" charset="0"/>
                    <a:ea typeface="Segoe UI Symbol" panose="020B0502040204020203" pitchFamily="34" charset="0"/>
                  </a:rPr>
                  <a:t> kg/m</a:t>
                </a:r>
                <a:r>
                  <a:rPr lang="en-US" sz="1550" baseline="30000" dirty="0">
                    <a:solidFill>
                      <a:schemeClr val="tx1"/>
                    </a:solidFill>
                    <a:latin typeface="Segoe UI Symbol" panose="020B0502040204020203" pitchFamily="34" charset="0"/>
                    <a:ea typeface="Segoe UI Symbol" panose="020B0502040204020203" pitchFamily="34" charset="0"/>
                  </a:rPr>
                  <a:t>3 </a:t>
                </a:r>
                <a:r>
                  <a:rPr lang="en-US" sz="1550" dirty="0">
                    <a:solidFill>
                      <a:schemeClr val="tx1"/>
                    </a:solidFill>
                    <a:latin typeface="Segoe UI Symbol" panose="020B0502040204020203" pitchFamily="34" charset="0"/>
                    <a:ea typeface="Segoe UI Symbol" panose="020B0502040204020203" pitchFamily="34" charset="0"/>
                  </a:rPr>
                  <a:t>(positively buoyant), h </a:t>
                </a:r>
                <a14:m>
                  <m:oMath xmlns:m="http://schemas.openxmlformats.org/officeDocument/2006/math">
                    <m:r>
                      <a:rPr lang="en-US" sz="155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</m:oMath>
                </a14:m>
                <a:r>
                  <a:rPr lang="en-US" sz="1550" dirty="0">
                    <a:solidFill>
                      <a:schemeClr val="tx1"/>
                    </a:solidFill>
                    <a:latin typeface="Segoe UI Symbol" panose="020B0502040204020203" pitchFamily="34" charset="0"/>
                    <a:ea typeface="Segoe UI Symbol" panose="020B0502040204020203" pitchFamily="34" charset="0"/>
                  </a:rPr>
                  <a:t> 2 km, </a:t>
                </a:r>
                <a14:m>
                  <m:oMath xmlns:m="http://schemas.openxmlformats.org/officeDocument/2006/math">
                    <m:r>
                      <a:rPr lang="en-US" sz="155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155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155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  <m:r>
                      <a:rPr lang="en-US" sz="155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20</m:t>
                    </m:r>
                    <m:r>
                      <a:rPr lang="en-US" sz="155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°</m:t>
                    </m:r>
                    <m:r>
                      <a:rPr lang="en-US" sz="155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:</m:t>
                    </m:r>
                    <m:r>
                      <a:rPr lang="en-US" sz="155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550" dirty="0">
                    <a:latin typeface="Segoe UI Symbol" panose="020B0502040204020203" pitchFamily="34" charset="0"/>
                    <a:ea typeface="Segoe UI Symbol" panose="020B0502040204020203" pitchFamily="34" charset="0"/>
                  </a:rPr>
                  <a:t>R</a:t>
                </a:r>
                <a:r>
                  <a:rPr lang="en-US" sz="1550" dirty="0">
                    <a:solidFill>
                      <a:schemeClr val="tx1"/>
                    </a:solidFill>
                    <a:latin typeface="Segoe UI Symbol" panose="020B0502040204020203" pitchFamily="34" charset="0"/>
                    <a:ea typeface="Segoe UI Symbol" panose="020B0502040204020203" pitchFamily="34" charset="0"/>
                  </a:rPr>
                  <a:t>ock will be dragged down if </a:t>
                </a:r>
                <a14:m>
                  <m:oMath xmlns:m="http://schemas.openxmlformats.org/officeDocument/2006/math">
                    <m:r>
                      <a:rPr lang="en-US" sz="155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𝜏</m:t>
                    </m:r>
                  </m:oMath>
                </a14:m>
                <a:r>
                  <a:rPr lang="en-US" sz="1550" dirty="0">
                    <a:solidFill>
                      <a:schemeClr val="tx1"/>
                    </a:solidFill>
                    <a:latin typeface="Segoe UI Symbol" panose="020B0502040204020203" pitchFamily="34" charset="0"/>
                    <a:ea typeface="Segoe UI Symbol" panose="020B0502040204020203" pitchFamily="34" charset="0"/>
                  </a:rPr>
                  <a:t> &gt; 1-5 MPa. </a:t>
                </a: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81CADD67-8FB3-EB4F-85AF-3AE059D08C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79493" y="5350943"/>
                <a:ext cx="3473216" cy="807913"/>
              </a:xfrm>
              <a:prstGeom prst="rect">
                <a:avLst/>
              </a:prstGeom>
              <a:blipFill>
                <a:blip r:embed="rId7"/>
                <a:stretch>
                  <a:fillRect l="-727" t="-1563" r="-1091" b="-93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TextBox 13">
            <a:extLst>
              <a:ext uri="{FF2B5EF4-FFF2-40B4-BE49-F238E27FC236}">
                <a16:creationId xmlns:a16="http://schemas.microsoft.com/office/drawing/2014/main" id="{D9AB1CFD-7017-9644-BB78-B214C889BF8A}"/>
              </a:ext>
            </a:extLst>
          </p:cNvPr>
          <p:cNvSpPr txBox="1"/>
          <p:nvPr/>
        </p:nvSpPr>
        <p:spPr>
          <a:xfrm>
            <a:off x="7689715" y="2971800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23578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>
            <a:extLst>
              <a:ext uri="{FF2B5EF4-FFF2-40B4-BE49-F238E27FC236}">
                <a16:creationId xmlns:a16="http://schemas.microsoft.com/office/drawing/2014/main" id="{1A60F0DF-51B4-C948-A53B-B2CD43C57473}"/>
              </a:ext>
            </a:extLst>
          </p:cNvPr>
          <p:cNvSpPr txBox="1"/>
          <p:nvPr/>
        </p:nvSpPr>
        <p:spPr>
          <a:xfrm>
            <a:off x="0" y="0"/>
            <a:ext cx="914400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9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Modifiable to address flow in subduction channels</a:t>
            </a:r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668EC4C5-3FA9-DD47-B2A9-804460EABD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626" y="608333"/>
            <a:ext cx="8520937" cy="511060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F39AC6A-9CD2-C540-8E1F-B703C37C84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351" y="3472453"/>
            <a:ext cx="5047721" cy="2563227"/>
          </a:xfrm>
          <a:prstGeom prst="rect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6F8CE9B-783D-BD4E-A079-D6DD7EB96B67}"/>
              </a:ext>
            </a:extLst>
          </p:cNvPr>
          <p:cNvSpPr txBox="1"/>
          <p:nvPr/>
        </p:nvSpPr>
        <p:spPr>
          <a:xfrm>
            <a:off x="7451894" y="6534835"/>
            <a:ext cx="884321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England and </a:t>
            </a:r>
            <a:r>
              <a:rPr lang="en-US" sz="15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Smye</a:t>
            </a:r>
            <a:endParaRPr lang="en-US" sz="1500" dirty="0">
              <a:solidFill>
                <a:schemeClr val="tx1">
                  <a:lumMod val="50000"/>
                  <a:lumOff val="50000"/>
                </a:schemeClr>
              </a:solidFill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E8D89F0-4668-6D4A-945D-17929002E5E6}"/>
              </a:ext>
            </a:extLst>
          </p:cNvPr>
          <p:cNvSpPr/>
          <p:nvPr/>
        </p:nvSpPr>
        <p:spPr>
          <a:xfrm rot="20274228">
            <a:off x="924800" y="4372059"/>
            <a:ext cx="1981200" cy="3505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E96D2BB-3833-234A-9937-DEADF6E39143}"/>
              </a:ext>
            </a:extLst>
          </p:cNvPr>
          <p:cNvSpPr/>
          <p:nvPr/>
        </p:nvSpPr>
        <p:spPr>
          <a:xfrm rot="20274228">
            <a:off x="2485555" y="4889183"/>
            <a:ext cx="1981200" cy="3505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C464BC-FAC3-FA49-B0E9-D22305F534AC}"/>
              </a:ext>
            </a:extLst>
          </p:cNvPr>
          <p:cNvSpPr txBox="1"/>
          <p:nvPr/>
        </p:nvSpPr>
        <p:spPr>
          <a:xfrm rot="20282172">
            <a:off x="1428427" y="4039353"/>
            <a:ext cx="16457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u</a:t>
            </a:r>
            <a:r>
              <a:rPr lang="en-US" sz="2400" baseline="-25000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x</a:t>
            </a:r>
            <a:r>
              <a:rPr lang="en-US" sz="2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 = </a:t>
            </a:r>
            <a:r>
              <a:rPr lang="en-US" sz="2400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u</a:t>
            </a:r>
            <a:r>
              <a:rPr lang="en-US" sz="2400" baseline="-25000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OP</a:t>
            </a:r>
            <a:endParaRPr lang="en-US" sz="2400" baseline="-250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BFD10D5-06D3-C64D-A6D6-4F76D1E85262}"/>
              </a:ext>
            </a:extLst>
          </p:cNvPr>
          <p:cNvSpPr txBox="1"/>
          <p:nvPr/>
        </p:nvSpPr>
        <p:spPr>
          <a:xfrm rot="20282172">
            <a:off x="2464882" y="4921225"/>
            <a:ext cx="15622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u</a:t>
            </a:r>
            <a:r>
              <a:rPr lang="en-US" sz="2400" baseline="-25000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x</a:t>
            </a:r>
            <a:r>
              <a:rPr lang="en-US" sz="2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 = </a:t>
            </a:r>
            <a:r>
              <a:rPr lang="en-US" sz="2400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u</a:t>
            </a:r>
            <a:r>
              <a:rPr lang="en-US" sz="2400" baseline="-25000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SP</a:t>
            </a:r>
            <a:endParaRPr lang="en-US" sz="2400" baseline="-250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01EB0F6-8330-414A-AAD2-8C5BDF74929A}"/>
              </a:ext>
            </a:extLst>
          </p:cNvPr>
          <p:cNvSpPr/>
          <p:nvPr/>
        </p:nvSpPr>
        <p:spPr>
          <a:xfrm>
            <a:off x="5383368" y="3482180"/>
            <a:ext cx="3659469" cy="2918619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FB91E49-7DC8-2946-AD49-9561581D6A0D}"/>
                  </a:ext>
                </a:extLst>
              </p:cNvPr>
              <p:cNvSpPr txBox="1"/>
              <p:nvPr/>
            </p:nvSpPr>
            <p:spPr>
              <a:xfrm>
                <a:off x="5540436" y="3628502"/>
                <a:ext cx="3373789" cy="48833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0=−</m:t>
                      </m:r>
                      <m:f>
                        <m:f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num>
                        <m:den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den>
                      </m:f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  <m:d>
                        <m:dPr>
                          <m:ctrlPr>
                            <a:rPr lang="en-US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1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sz="1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𝜕</m:t>
                                  </m:r>
                                </m:e>
                                <m:sup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sSub>
                                <m:sSubPr>
                                  <m:ctrlPr>
                                    <a:rPr lang="en-US" sz="1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sub>
                              </m:sSub>
                            </m:num>
                            <m:den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𝜕</m:t>
                              </m:r>
                              <m:sSup>
                                <m:sSupPr>
                                  <m:ctrlPr>
                                    <a:rPr lang="en-US" sz="1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  <m:r>
                            <a:rPr lang="en-US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en-US" sz="1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𝜕</m:t>
                                  </m:r>
                                </m:e>
                                <m:sup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sSub>
                                <m:sSubPr>
                                  <m:ctrlPr>
                                    <a:rPr lang="en-US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sub>
                              </m:sSub>
                            </m:num>
                            <m:den>
                              <m:r>
                                <a:rPr lang="en-US" sz="1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𝜕</m:t>
                              </m:r>
                              <m:sSup>
                                <m:sSupPr>
                                  <m:ctrlPr>
                                    <a:rPr lang="en-US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p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</m:e>
                      </m:d>
                      <m:r>
                        <a:rPr lang="en-US" sz="1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1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r>
                        <a:rPr lang="en-US" sz="1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𝜌</m:t>
                      </m:r>
                      <m:r>
                        <a:rPr lang="en-US" sz="1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𝑔</m:t>
                      </m:r>
                      <m:func>
                        <m:funcPr>
                          <m:ctrlPr>
                            <a:rPr lang="en-US" sz="1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14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r>
                            <a:rPr lang="en-US" sz="1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func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FB91E49-7DC8-2946-AD49-9561581D6A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40436" y="3628502"/>
                <a:ext cx="3373789" cy="488339"/>
              </a:xfrm>
              <a:prstGeom prst="rect">
                <a:avLst/>
              </a:prstGeom>
              <a:blipFill>
                <a:blip r:embed="rId5"/>
                <a:stretch>
                  <a:fillRect l="-1880" b="-102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8795995-3983-E949-BF04-74815556C513}"/>
                  </a:ext>
                </a:extLst>
              </p:cNvPr>
              <p:cNvSpPr txBox="1"/>
              <p:nvPr/>
            </p:nvSpPr>
            <p:spPr>
              <a:xfrm>
                <a:off x="5540436" y="4288876"/>
                <a:ext cx="3373789" cy="48833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0=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  <m:d>
                        <m:dPr>
                          <m:ctrlPr>
                            <a:rPr lang="en-US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1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𝜕</m:t>
                                  </m:r>
                                </m:e>
                                <m:sup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sSub>
                                <m:sSubPr>
                                  <m:ctrlPr>
                                    <a:rPr lang="en-US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sub>
                              </m:sSub>
                            </m:num>
                            <m:den>
                              <m:r>
                                <a:rPr lang="en-US" sz="1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𝜕</m:t>
                              </m:r>
                              <m:sSup>
                                <m:sSupPr>
                                  <m:ctrlPr>
                                    <a:rPr lang="en-US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p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</m:e>
                      </m:d>
                      <m:r>
                        <a:rPr lang="en-US" sz="1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+∆</m:t>
                      </m:r>
                      <m:r>
                        <a:rPr lang="en-US" sz="1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𝜌</m:t>
                      </m:r>
                      <m:r>
                        <a:rPr lang="en-US" sz="1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𝑔</m:t>
                      </m:r>
                      <m:func>
                        <m:funcPr>
                          <m:ctrlPr>
                            <a:rPr lang="en-US" sz="1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14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r>
                            <a:rPr lang="en-US" sz="1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func>
                      <m:r>
                        <a:rPr lang="en-US" sz="1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sz="1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𝜏</m:t>
                          </m:r>
                        </m:num>
                        <m:den>
                          <m:r>
                            <a:rPr lang="en-US" sz="1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den>
                      </m:f>
                      <m:r>
                        <a:rPr lang="en-US" sz="1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+∆</m:t>
                      </m:r>
                      <m:r>
                        <a:rPr lang="en-US" sz="1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𝜌</m:t>
                      </m:r>
                      <m:r>
                        <a:rPr lang="en-US" sz="1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𝑔</m:t>
                      </m:r>
                      <m:func>
                        <m:funcPr>
                          <m:ctrlPr>
                            <a:rPr lang="en-US" sz="1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14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r>
                            <a:rPr lang="en-US" sz="1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func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8795995-3983-E949-BF04-74815556C51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40436" y="4288876"/>
                <a:ext cx="3373789" cy="488339"/>
              </a:xfrm>
              <a:prstGeom prst="rect">
                <a:avLst/>
              </a:prstGeom>
              <a:blipFill>
                <a:blip r:embed="rId6"/>
                <a:stretch>
                  <a:fillRect l="-1880" t="-2500" b="-75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Down Arrow 11">
            <a:extLst>
              <a:ext uri="{FF2B5EF4-FFF2-40B4-BE49-F238E27FC236}">
                <a16:creationId xmlns:a16="http://schemas.microsoft.com/office/drawing/2014/main" id="{6FE9C669-8487-7242-83A3-E15F3C855A45}"/>
              </a:ext>
            </a:extLst>
          </p:cNvPr>
          <p:cNvSpPr/>
          <p:nvPr/>
        </p:nvSpPr>
        <p:spPr>
          <a:xfrm>
            <a:off x="6646779" y="4846939"/>
            <a:ext cx="877077" cy="346673"/>
          </a:xfrm>
          <a:prstGeom prst="downArrow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81CADD67-8FB3-EB4F-85AF-3AE059D08CEA}"/>
                  </a:ext>
                </a:extLst>
              </p:cNvPr>
              <p:cNvSpPr txBox="1"/>
              <p:nvPr/>
            </p:nvSpPr>
            <p:spPr>
              <a:xfrm>
                <a:off x="5479493" y="5350943"/>
                <a:ext cx="3473216" cy="8079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550" dirty="0">
                    <a:solidFill>
                      <a:schemeClr val="tx1"/>
                    </a:solidFill>
                    <a:latin typeface="Segoe UI Symbol" panose="020B0502040204020203" pitchFamily="34" charset="0"/>
                    <a:ea typeface="Segoe UI Symbol" panose="020B0502040204020203" pitchFamily="34" charset="0"/>
                  </a:rPr>
                  <a:t>For crust</a:t>
                </a:r>
                <a14:m>
                  <m:oMath xmlns:m="http://schemas.openxmlformats.org/officeDocument/2006/math">
                    <m:r>
                      <a:rPr lang="en-US" sz="1550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155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en-US" sz="155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𝜌</m:t>
                    </m:r>
                    <m:r>
                      <a:rPr lang="en-US" sz="155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~ 500</m:t>
                    </m:r>
                  </m:oMath>
                </a14:m>
                <a:r>
                  <a:rPr lang="en-US" sz="1550" dirty="0">
                    <a:solidFill>
                      <a:schemeClr val="tx1"/>
                    </a:solidFill>
                    <a:latin typeface="Segoe UI Symbol" panose="020B0502040204020203" pitchFamily="34" charset="0"/>
                    <a:ea typeface="Segoe UI Symbol" panose="020B0502040204020203" pitchFamily="34" charset="0"/>
                  </a:rPr>
                  <a:t> kg/m</a:t>
                </a:r>
                <a:r>
                  <a:rPr lang="en-US" sz="1550" baseline="30000" dirty="0">
                    <a:solidFill>
                      <a:schemeClr val="tx1"/>
                    </a:solidFill>
                    <a:latin typeface="Segoe UI Symbol" panose="020B0502040204020203" pitchFamily="34" charset="0"/>
                    <a:ea typeface="Segoe UI Symbol" panose="020B0502040204020203" pitchFamily="34" charset="0"/>
                  </a:rPr>
                  <a:t>3 </a:t>
                </a:r>
                <a:r>
                  <a:rPr lang="en-US" sz="1550" dirty="0">
                    <a:solidFill>
                      <a:schemeClr val="tx1"/>
                    </a:solidFill>
                    <a:latin typeface="Segoe UI Symbol" panose="020B0502040204020203" pitchFamily="34" charset="0"/>
                    <a:ea typeface="Segoe UI Symbol" panose="020B0502040204020203" pitchFamily="34" charset="0"/>
                  </a:rPr>
                  <a:t>(positively buoyant), h </a:t>
                </a:r>
                <a14:m>
                  <m:oMath xmlns:m="http://schemas.openxmlformats.org/officeDocument/2006/math">
                    <m:r>
                      <a:rPr lang="en-US" sz="155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</m:oMath>
                </a14:m>
                <a:r>
                  <a:rPr lang="en-US" sz="1550" dirty="0">
                    <a:solidFill>
                      <a:schemeClr val="tx1"/>
                    </a:solidFill>
                    <a:latin typeface="Segoe UI Symbol" panose="020B0502040204020203" pitchFamily="34" charset="0"/>
                    <a:ea typeface="Segoe UI Symbol" panose="020B0502040204020203" pitchFamily="34" charset="0"/>
                  </a:rPr>
                  <a:t> 2 km, </a:t>
                </a:r>
                <a14:m>
                  <m:oMath xmlns:m="http://schemas.openxmlformats.org/officeDocument/2006/math">
                    <m:r>
                      <a:rPr lang="en-US" sz="155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155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155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  <m:r>
                      <a:rPr lang="en-US" sz="155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20</m:t>
                    </m:r>
                    <m:r>
                      <a:rPr lang="en-US" sz="155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°</m:t>
                    </m:r>
                    <m:r>
                      <a:rPr lang="en-US" sz="155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:</m:t>
                    </m:r>
                    <m:r>
                      <a:rPr lang="en-US" sz="155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550" dirty="0">
                    <a:latin typeface="Segoe UI Symbol" panose="020B0502040204020203" pitchFamily="34" charset="0"/>
                    <a:ea typeface="Segoe UI Symbol" panose="020B0502040204020203" pitchFamily="34" charset="0"/>
                  </a:rPr>
                  <a:t>R</a:t>
                </a:r>
                <a:r>
                  <a:rPr lang="en-US" sz="1550" dirty="0">
                    <a:solidFill>
                      <a:schemeClr val="tx1"/>
                    </a:solidFill>
                    <a:latin typeface="Segoe UI Symbol" panose="020B0502040204020203" pitchFamily="34" charset="0"/>
                    <a:ea typeface="Segoe UI Symbol" panose="020B0502040204020203" pitchFamily="34" charset="0"/>
                  </a:rPr>
                  <a:t>ock will be dragged down if </a:t>
                </a:r>
                <a14:m>
                  <m:oMath xmlns:m="http://schemas.openxmlformats.org/officeDocument/2006/math">
                    <m:r>
                      <a:rPr lang="en-US" sz="155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𝜏</m:t>
                    </m:r>
                  </m:oMath>
                </a14:m>
                <a:r>
                  <a:rPr lang="en-US" sz="1550" dirty="0">
                    <a:solidFill>
                      <a:schemeClr val="tx1"/>
                    </a:solidFill>
                    <a:latin typeface="Segoe UI Symbol" panose="020B0502040204020203" pitchFamily="34" charset="0"/>
                    <a:ea typeface="Segoe UI Symbol" panose="020B0502040204020203" pitchFamily="34" charset="0"/>
                  </a:rPr>
                  <a:t> &gt; 1-5 MPa. </a:t>
                </a: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81CADD67-8FB3-EB4F-85AF-3AE059D08C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79493" y="5350943"/>
                <a:ext cx="3473216" cy="807913"/>
              </a:xfrm>
              <a:prstGeom prst="rect">
                <a:avLst/>
              </a:prstGeom>
              <a:blipFill>
                <a:blip r:embed="rId7"/>
                <a:stretch>
                  <a:fillRect l="-727" t="-1563" r="-1091" b="-93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TextBox 13">
            <a:extLst>
              <a:ext uri="{FF2B5EF4-FFF2-40B4-BE49-F238E27FC236}">
                <a16:creationId xmlns:a16="http://schemas.microsoft.com/office/drawing/2014/main" id="{D9AB1CFD-7017-9644-BB78-B214C889BF8A}"/>
              </a:ext>
            </a:extLst>
          </p:cNvPr>
          <p:cNvSpPr txBox="1"/>
          <p:nvPr/>
        </p:nvSpPr>
        <p:spPr>
          <a:xfrm>
            <a:off x="7689715" y="2971800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D57FDAD-6622-4C41-A7EF-407BE68360A8}"/>
              </a:ext>
            </a:extLst>
          </p:cNvPr>
          <p:cNvSpPr/>
          <p:nvPr/>
        </p:nvSpPr>
        <p:spPr>
          <a:xfrm>
            <a:off x="40711" y="4410013"/>
            <a:ext cx="5545648" cy="953325"/>
          </a:xfrm>
          <a:prstGeom prst="rect">
            <a:avLst/>
          </a:prstGeom>
          <a:solidFill>
            <a:schemeClr val="bg1">
              <a:alpha val="9712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41D7683-EF61-B74A-9B2E-4DED615163EE}"/>
                  </a:ext>
                </a:extLst>
              </p:cNvPr>
              <p:cNvSpPr txBox="1"/>
              <p:nvPr/>
            </p:nvSpPr>
            <p:spPr>
              <a:xfrm>
                <a:off x="-106289" y="4483813"/>
                <a:ext cx="5765800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b="1" dirty="0">
                    <a:solidFill>
                      <a:srgbClr val="C00000"/>
                    </a:solidFill>
                    <a:latin typeface="Segoe UI Symbol" panose="020B0502040204020203" pitchFamily="34" charset="0"/>
                    <a:ea typeface="Segoe UI Symbol" panose="020B0502040204020203" pitchFamily="34" charset="0"/>
                  </a:rPr>
                  <a:t>Estimates of interface </a:t>
                </a:r>
                <a14:m>
                  <m:oMath xmlns:m="http://schemas.openxmlformats.org/officeDocument/2006/math">
                    <m:r>
                      <a:rPr lang="en-US" sz="2800" b="1" i="1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𝝉</m:t>
                    </m:r>
                    <m:r>
                      <a:rPr lang="en-US" sz="2800" b="1" i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(</m:t>
                    </m:r>
                  </m:oMath>
                </a14:m>
                <a:r>
                  <a:rPr lang="en-US" sz="2800" b="1" dirty="0">
                    <a:solidFill>
                      <a:srgbClr val="C00000"/>
                    </a:solidFill>
                    <a:latin typeface="Segoe UI Symbol" panose="020B0502040204020203" pitchFamily="34" charset="0"/>
                    <a:ea typeface="Segoe UI Symbol" panose="020B0502040204020203" pitchFamily="34" charset="0"/>
                  </a:rPr>
                  <a:t>~100 MPa)</a:t>
                </a:r>
              </a:p>
              <a:p>
                <a:pPr algn="ctr"/>
                <a:r>
                  <a:rPr lang="en-US" sz="2800" b="1" dirty="0">
                    <a:solidFill>
                      <a:srgbClr val="C00000"/>
                    </a:solidFill>
                    <a:latin typeface="Segoe UI Symbol" panose="020B0502040204020203" pitchFamily="34" charset="0"/>
                    <a:ea typeface="Segoe UI Symbol" panose="020B0502040204020203" pitchFamily="34" charset="0"/>
                  </a:rPr>
                  <a:t>suggests rock exhumation rare!</a:t>
                </a: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41D7683-EF61-B74A-9B2E-4DED615163E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106289" y="4483813"/>
                <a:ext cx="5765800" cy="954107"/>
              </a:xfrm>
              <a:prstGeom prst="rect">
                <a:avLst/>
              </a:prstGeom>
              <a:blipFill>
                <a:blip r:embed="rId8"/>
                <a:stretch>
                  <a:fillRect l="-1978" t="-6579" r="-2198" b="-171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449083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D938D57-7D6C-1341-A8E0-A661A4FA3210}"/>
                  </a:ext>
                </a:extLst>
              </p:cNvPr>
              <p:cNvSpPr txBox="1"/>
              <p:nvPr/>
            </p:nvSpPr>
            <p:spPr>
              <a:xfrm>
                <a:off x="-43544" y="0"/>
                <a:ext cx="8769855" cy="68634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500" dirty="0">
                    <a:latin typeface="Segoe UI Symbol" panose="020B0502040204020203" pitchFamily="34" charset="0"/>
                    <a:ea typeface="Segoe UI Symbol" panose="020B0502040204020203" pitchFamily="34" charset="0"/>
                  </a:rPr>
                  <a:t>Take homes:</a:t>
                </a:r>
              </a:p>
              <a:p>
                <a:pPr algn="ctr"/>
                <a:endParaRPr lang="en-US" sz="3000" dirty="0">
                  <a:latin typeface="Segoe UI Symbol" panose="020B0502040204020203" pitchFamily="34" charset="0"/>
                  <a:ea typeface="Segoe UI Symbol" panose="020B0502040204020203" pitchFamily="34" charset="0"/>
                </a:endParaRPr>
              </a:p>
              <a:p>
                <a:pPr marL="914400" lvl="1" indent="-457200">
                  <a:buFont typeface="Arial" panose="020B0604020202020204" pitchFamily="34" charset="0"/>
                  <a:buChar char="•"/>
                </a:pPr>
                <a:r>
                  <a:rPr lang="en-US" sz="2500" dirty="0">
                    <a:latin typeface="Segoe UI Symbol" panose="020B0502040204020203" pitchFamily="34" charset="0"/>
                    <a:ea typeface="Segoe UI Symbol" panose="020B0502040204020203" pitchFamily="34" charset="0"/>
                  </a:rPr>
                  <a:t>On slopes and/or with density anomalies, we need to consider the body force (gravity) term.</a:t>
                </a:r>
                <a:endParaRPr lang="en-US" sz="1500" dirty="0">
                  <a:latin typeface="Segoe UI Symbol" panose="020B0502040204020203" pitchFamily="34" charset="0"/>
                  <a:ea typeface="Segoe UI Symbol" panose="020B0502040204020203" pitchFamily="34" charset="0"/>
                </a:endParaRPr>
              </a:p>
              <a:p>
                <a:pPr lvl="1"/>
                <a:endParaRPr lang="en-US" sz="2000" dirty="0">
                  <a:latin typeface="Segoe UI Symbol" panose="020B0502040204020203" pitchFamily="34" charset="0"/>
                  <a:ea typeface="Segoe UI Symbol" panose="020B0502040204020203" pitchFamily="34" charset="0"/>
                </a:endParaRPr>
              </a:p>
              <a:p>
                <a:pPr marL="914400" lvl="1" indent="-457200">
                  <a:buFont typeface="Arial" panose="020B0604020202020204" pitchFamily="34" charset="0"/>
                  <a:buChar char="•"/>
                </a:pPr>
                <a:r>
                  <a:rPr lang="en-US" sz="2500" dirty="0">
                    <a:latin typeface="Segoe UI Symbol" panose="020B0502040204020203" pitchFamily="34" charset="0"/>
                    <a:ea typeface="Segoe UI Symbol" panose="020B0502040204020203" pitchFamily="34" charset="0"/>
                  </a:rPr>
                  <a:t>Gravity driven flows in geophysics include:</a:t>
                </a:r>
              </a:p>
              <a:p>
                <a:pPr marL="1371600" lvl="2" indent="-457200">
                  <a:buFont typeface="Courier New" panose="02070309020205020404" pitchFamily="49" charset="0"/>
                  <a:buChar char="o"/>
                </a:pPr>
                <a:r>
                  <a:rPr lang="en-US" sz="2500" dirty="0">
                    <a:latin typeface="Segoe UI Symbol" panose="020B0502040204020203" pitchFamily="34" charset="0"/>
                    <a:ea typeface="Segoe UI Symbol" panose="020B0502040204020203" pitchFamily="34" charset="0"/>
                  </a:rPr>
                  <a:t>Landslides, lava flows, subduction channel flow</a:t>
                </a:r>
              </a:p>
              <a:p>
                <a:pPr lvl="2"/>
                <a:endParaRPr lang="en-US" sz="2000" dirty="0">
                  <a:latin typeface="Segoe UI Symbol" panose="020B0502040204020203" pitchFamily="34" charset="0"/>
                  <a:ea typeface="Segoe UI Symbol" panose="020B0502040204020203" pitchFamily="34" charset="0"/>
                </a:endParaRPr>
              </a:p>
              <a:p>
                <a:pPr marL="914400" lvl="1" indent="-457200">
                  <a:buFont typeface="Arial" panose="020B0604020202020204" pitchFamily="34" charset="0"/>
                  <a:buChar char="•"/>
                </a:pPr>
                <a:r>
                  <a:rPr lang="en-US" sz="2500" dirty="0">
                    <a:latin typeface="Segoe UI Symbol" panose="020B0502040204020203" pitchFamily="34" charset="0"/>
                    <a:ea typeface="Segoe UI Symbol" panose="020B0502040204020203" pitchFamily="34" charset="0"/>
                  </a:rPr>
                  <a:t>In the first two, the upper boundary of the channel is exposed to the surface: Zero stress BC.</a:t>
                </a:r>
              </a:p>
              <a:p>
                <a:pPr marL="1371600" lvl="2" indent="-457200">
                  <a:buFont typeface="Courier New" panose="02070309020205020404" pitchFamily="49" charset="0"/>
                  <a:buChar char="o"/>
                </a:pPr>
                <a:r>
                  <a:rPr lang="en-US" sz="2500" dirty="0">
                    <a:latin typeface="Segoe UI Symbol" panose="020B0502040204020203" pitchFamily="34" charset="0"/>
                    <a:ea typeface="Segoe UI Symbol" panose="020B0502040204020203" pitchFamily="34" charset="0"/>
                  </a:rPr>
                  <a:t>Free slip:  zero shear stress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500" i="1" smtClean="0">
                            <a:latin typeface="Cambria Math" panose="02040503050406030204" pitchFamily="18" charset="0"/>
                            <a:ea typeface="Segoe UI Symbol" panose="020B0502040204020203" pitchFamily="34" charset="0"/>
                          </a:rPr>
                        </m:ctrlPr>
                      </m:sSubPr>
                      <m:e>
                        <m:r>
                          <a:rPr lang="en-US" sz="25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sz="2500" b="0" i="1" smtClean="0">
                            <a:latin typeface="Cambria Math" panose="02040503050406030204" pitchFamily="18" charset="0"/>
                            <a:ea typeface="Segoe UI Symbol" panose="020B0502040204020203" pitchFamily="34" charset="0"/>
                          </a:rPr>
                          <m:t>𝑥𝑦</m:t>
                        </m:r>
                      </m:sub>
                    </m:sSub>
                    <m:r>
                      <a:rPr lang="en-US" sz="2500" b="0" i="1" smtClean="0">
                        <a:latin typeface="Cambria Math" panose="02040503050406030204" pitchFamily="18" charset="0"/>
                        <a:ea typeface="Segoe UI Symbol" panose="020B0502040204020203" pitchFamily="34" charset="0"/>
                      </a:rPr>
                      <m:t>=0</m:t>
                    </m:r>
                  </m:oMath>
                </a14:m>
                <a:r>
                  <a:rPr lang="en-US" sz="2500" dirty="0">
                    <a:latin typeface="Segoe UI Symbol" panose="020B0502040204020203" pitchFamily="34" charset="0"/>
                    <a:ea typeface="Segoe UI Symbol" panose="020B0502040204020203" pitchFamily="34" charset="0"/>
                  </a:rPr>
                  <a:t>)</a:t>
                </a:r>
              </a:p>
              <a:p>
                <a:pPr marL="1371600" lvl="2" indent="-457200">
                  <a:buFont typeface="Courier New" panose="02070309020205020404" pitchFamily="49" charset="0"/>
                  <a:buChar char="o"/>
                </a:pPr>
                <a:r>
                  <a:rPr lang="en-US" sz="2500" dirty="0">
                    <a:latin typeface="Segoe UI Symbol" panose="020B0502040204020203" pitchFamily="34" charset="0"/>
                    <a:ea typeface="Segoe UI Symbol" panose="020B0502040204020203" pitchFamily="34" charset="0"/>
                  </a:rPr>
                  <a:t>Free surface:  zero normal stress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500" i="1">
                            <a:latin typeface="Cambria Math" panose="02040503050406030204" pitchFamily="18" charset="0"/>
                            <a:ea typeface="Segoe UI Symbol" panose="020B0502040204020203" pitchFamily="34" charset="0"/>
                          </a:rPr>
                        </m:ctrlPr>
                      </m:sSubPr>
                      <m:e>
                        <m:r>
                          <a:rPr lang="en-US" sz="25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sz="25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  <m:r>
                          <a:rPr lang="en-US" sz="2500" i="1">
                            <a:latin typeface="Cambria Math" panose="02040503050406030204" pitchFamily="18" charset="0"/>
                            <a:ea typeface="Segoe UI Symbol" panose="020B0502040204020203" pitchFamily="34" charset="0"/>
                          </a:rPr>
                          <m:t>𝑦</m:t>
                        </m:r>
                      </m:sub>
                    </m:sSub>
                    <m:r>
                      <a:rPr lang="en-US" sz="2500" i="1">
                        <a:latin typeface="Cambria Math" panose="02040503050406030204" pitchFamily="18" charset="0"/>
                        <a:ea typeface="Segoe UI Symbol" panose="020B0502040204020203" pitchFamily="34" charset="0"/>
                      </a:rPr>
                      <m:t>=0</m:t>
                    </m:r>
                  </m:oMath>
                </a14:m>
                <a:r>
                  <a:rPr lang="en-US" sz="2500" dirty="0">
                    <a:latin typeface="Segoe UI Symbol" panose="020B0502040204020203" pitchFamily="34" charset="0"/>
                    <a:ea typeface="Segoe UI Symbol" panose="020B0502040204020203" pitchFamily="34" charset="0"/>
                  </a:rPr>
                  <a:t>)</a:t>
                </a:r>
                <a:endParaRPr lang="en-US" sz="1500" dirty="0">
                  <a:latin typeface="Segoe UI Symbol" panose="020B0502040204020203" pitchFamily="34" charset="0"/>
                  <a:ea typeface="Segoe UI Symbol" panose="020B0502040204020203" pitchFamily="34" charset="0"/>
                </a:endParaRPr>
              </a:p>
              <a:p>
                <a:pPr lvl="1"/>
                <a:endParaRPr lang="en-US" sz="2000" dirty="0">
                  <a:latin typeface="Segoe UI Symbol" panose="020B0502040204020203" pitchFamily="34" charset="0"/>
                  <a:ea typeface="Segoe UI Symbol" panose="020B0502040204020203" pitchFamily="34" charset="0"/>
                </a:endParaRPr>
              </a:p>
              <a:p>
                <a:pPr marL="914400" lvl="1" indent="-457200">
                  <a:buFont typeface="Arial" panose="020B0604020202020204" pitchFamily="34" charset="0"/>
                  <a:buChar char="•"/>
                </a:pPr>
                <a:r>
                  <a:rPr lang="en-US" sz="2500" dirty="0">
                    <a:latin typeface="Segoe UI Symbol" panose="020B0502040204020203" pitchFamily="34" charset="0"/>
                    <a:ea typeface="Segoe UI Symbol" panose="020B0502040204020203" pitchFamily="34" charset="0"/>
                  </a:rPr>
                  <a:t>In subduction zones, shear stresses large enough to drag (even very positively buoyant) crust material downwards.</a:t>
                </a:r>
              </a:p>
              <a:p>
                <a:endParaRPr lang="en-US" sz="3500" dirty="0">
                  <a:highlight>
                    <a:srgbClr val="FFFF00"/>
                  </a:highlight>
                  <a:latin typeface="Segoe UI Symbol" panose="020B0502040204020203" pitchFamily="34" charset="0"/>
                  <a:ea typeface="Segoe UI Symbol" panose="020B0502040204020203" pitchFamily="34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D938D57-7D6C-1341-A8E0-A661A4FA321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43544" y="0"/>
                <a:ext cx="8769855" cy="6863417"/>
              </a:xfrm>
              <a:prstGeom prst="rect">
                <a:avLst/>
              </a:prstGeom>
              <a:blipFill>
                <a:blip r:embed="rId3"/>
                <a:stretch>
                  <a:fillRect t="-14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AutoShape 4" descr="Strain Rate Model">
            <a:extLst>
              <a:ext uri="{FF2B5EF4-FFF2-40B4-BE49-F238E27FC236}">
                <a16:creationId xmlns:a16="http://schemas.microsoft.com/office/drawing/2014/main" id="{91CB9A07-846D-BF4F-88FD-44F53F6FCDF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3855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7A08722-D35B-824F-B3F7-507B0CCDC898}"/>
              </a:ext>
            </a:extLst>
          </p:cNvPr>
          <p:cNvSpPr txBox="1"/>
          <p:nvPr/>
        </p:nvSpPr>
        <p:spPr>
          <a:xfrm>
            <a:off x="784702" y="12192"/>
            <a:ext cx="7598979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10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pPr algn="ctr"/>
            <a:r>
              <a:rPr lang="en-US" sz="29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Class project:  </a:t>
            </a:r>
            <a:r>
              <a:rPr lang="en-US" sz="2900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Yidan</a:t>
            </a:r>
            <a:endParaRPr lang="en-US" sz="2900" u="sng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pic>
        <p:nvPicPr>
          <p:cNvPr id="6" name="Picture 5" descr="Text, letter&#10;&#10;Description automatically generated">
            <a:extLst>
              <a:ext uri="{FF2B5EF4-FFF2-40B4-BE49-F238E27FC236}">
                <a16:creationId xmlns:a16="http://schemas.microsoft.com/office/drawing/2014/main" id="{5F1EFD40-5F3A-2647-B4E5-97DDD9DD71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9528" y="976184"/>
            <a:ext cx="5663388" cy="5424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9366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7A08722-D35B-824F-B3F7-507B0CCDC898}"/>
              </a:ext>
            </a:extLst>
          </p:cNvPr>
          <p:cNvSpPr txBox="1"/>
          <p:nvPr/>
        </p:nvSpPr>
        <p:spPr>
          <a:xfrm>
            <a:off x="784702" y="12192"/>
            <a:ext cx="7598979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10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pPr algn="ctr"/>
            <a:r>
              <a:rPr lang="en-US" sz="29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Class project:  </a:t>
            </a:r>
            <a:r>
              <a:rPr lang="en-US" sz="2900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Khang</a:t>
            </a:r>
            <a:endParaRPr lang="en-US" sz="2900" u="sng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35154786-4A82-4A4D-AF04-41C5AEBD9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907" y="926592"/>
            <a:ext cx="5274163" cy="1429258"/>
          </a:xfrm>
          <a:prstGeom prst="rect">
            <a:avLst/>
          </a:prstGeom>
        </p:spPr>
      </p:pic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F282ADFC-B289-2B47-8112-D18E9E2EE1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352" y="2355850"/>
            <a:ext cx="5274162" cy="3301235"/>
          </a:xfrm>
          <a:prstGeom prst="rect">
            <a:avLst/>
          </a:prstGeom>
        </p:spPr>
      </p:pic>
      <p:pic>
        <p:nvPicPr>
          <p:cNvPr id="10" name="Picture 9" descr="Text&#10;&#10;Description automatically generated">
            <a:extLst>
              <a:ext uri="{FF2B5EF4-FFF2-40B4-BE49-F238E27FC236}">
                <a16:creationId xmlns:a16="http://schemas.microsoft.com/office/drawing/2014/main" id="{5E87B086-9D2F-574B-A873-7F6264D393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2976" y="3133344"/>
            <a:ext cx="3756520" cy="3483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0791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7A08722-D35B-824F-B3F7-507B0CCDC898}"/>
              </a:ext>
            </a:extLst>
          </p:cNvPr>
          <p:cNvSpPr txBox="1"/>
          <p:nvPr/>
        </p:nvSpPr>
        <p:spPr>
          <a:xfrm>
            <a:off x="784702" y="12192"/>
            <a:ext cx="7598979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10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pPr algn="ctr"/>
            <a:r>
              <a:rPr lang="en-US" sz="29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Class project:  </a:t>
            </a:r>
            <a:r>
              <a:rPr lang="en-US" sz="29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Valeria</a:t>
            </a:r>
            <a:endParaRPr lang="en-US" sz="2900" u="sng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ECB2D1D-DC29-5A4E-93FB-B6D50CA956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2653" y="3429000"/>
            <a:ext cx="4827091" cy="3301646"/>
          </a:xfrm>
          <a:prstGeom prst="rect">
            <a:avLst/>
          </a:prstGeom>
        </p:spPr>
      </p:pic>
      <p:pic>
        <p:nvPicPr>
          <p:cNvPr id="5" name="Picture 4" descr="Text, letter&#10;&#10;Description automatically generated">
            <a:extLst>
              <a:ext uri="{FF2B5EF4-FFF2-40B4-BE49-F238E27FC236}">
                <a16:creationId xmlns:a16="http://schemas.microsoft.com/office/drawing/2014/main" id="{EE437597-86C6-154C-B5F1-046D6B1D4D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752" y="817403"/>
            <a:ext cx="4567744" cy="3101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2638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shape&#10;&#10;Description automatically generated">
            <a:extLst>
              <a:ext uri="{FF2B5EF4-FFF2-40B4-BE49-F238E27FC236}">
                <a16:creationId xmlns:a16="http://schemas.microsoft.com/office/drawing/2014/main" id="{6D0A13FD-F560-8D4A-BD42-BE329CD53F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4074" y="2131459"/>
            <a:ext cx="5564105" cy="3518767"/>
          </a:xfrm>
          <a:prstGeom prst="rect">
            <a:avLst/>
          </a:prstGeom>
        </p:spPr>
      </p:pic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6461EDB7-8255-2846-AF62-ABB3FA80E7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0257" y="2432218"/>
            <a:ext cx="3265238" cy="42167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73EA9E4-E97A-2248-AF24-73D5F887EF53}"/>
              </a:ext>
            </a:extLst>
          </p:cNvPr>
          <p:cNvSpPr txBox="1"/>
          <p:nvPr/>
        </p:nvSpPr>
        <p:spPr>
          <a:xfrm>
            <a:off x="2124074" y="2095604"/>
            <a:ext cx="60027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Vector form:</a:t>
            </a:r>
          </a:p>
        </p:txBody>
      </p:sp>
      <p:pic>
        <p:nvPicPr>
          <p:cNvPr id="10" name="Picture 9" descr="Text, letter&#10;&#10;Description automatically generated">
            <a:extLst>
              <a:ext uri="{FF2B5EF4-FFF2-40B4-BE49-F238E27FC236}">
                <a16:creationId xmlns:a16="http://schemas.microsoft.com/office/drawing/2014/main" id="{B965062F-0AFC-5840-B993-BE5E41BDC2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26978" y="3251762"/>
            <a:ext cx="4784919" cy="227029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7DDEC16-DC85-FE4C-AD5B-661A4FF559BF}"/>
              </a:ext>
            </a:extLst>
          </p:cNvPr>
          <p:cNvSpPr txBox="1"/>
          <p:nvPr/>
        </p:nvSpPr>
        <p:spPr>
          <a:xfrm>
            <a:off x="2124074" y="2858213"/>
            <a:ext cx="60027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In full (Cartesian):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9CDA0A-EA9B-B14A-A208-01A7905ADCBF}"/>
              </a:ext>
            </a:extLst>
          </p:cNvPr>
          <p:cNvSpPr txBox="1"/>
          <p:nvPr/>
        </p:nvSpPr>
        <p:spPr>
          <a:xfrm>
            <a:off x="231441" y="2085576"/>
            <a:ext cx="17935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u="sng" dirty="0">
                <a:latin typeface="Segoe UI Symbol" panose="020B0502040204020203" pitchFamily="34" charset="0"/>
                <a:ea typeface="Segoe UI Symbol" panose="020B0502040204020203" pitchFamily="34" charset="0"/>
              </a:rPr>
              <a:t>Conservation </a:t>
            </a:r>
          </a:p>
          <a:p>
            <a:pPr algn="ctr"/>
            <a:r>
              <a:rPr lang="en-US" u="sng" dirty="0">
                <a:latin typeface="Segoe UI Symbol" panose="020B0502040204020203" pitchFamily="34" charset="0"/>
                <a:ea typeface="Segoe UI Symbol" panose="020B0502040204020203" pitchFamily="34" charset="0"/>
              </a:rPr>
              <a:t>of momentum</a:t>
            </a:r>
          </a:p>
        </p:txBody>
      </p:sp>
      <p:pic>
        <p:nvPicPr>
          <p:cNvPr id="12" name="Picture 11" descr="A picture containing company name&#10;&#10;Description automatically generated">
            <a:extLst>
              <a:ext uri="{FF2B5EF4-FFF2-40B4-BE49-F238E27FC236}">
                <a16:creationId xmlns:a16="http://schemas.microsoft.com/office/drawing/2014/main" id="{197ACFAC-07BE-6E4E-8F3E-AF040EDC987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40987" y="1243866"/>
            <a:ext cx="1702658" cy="50805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B0063EF-6D02-B148-A807-95A9881D32A8}"/>
              </a:ext>
            </a:extLst>
          </p:cNvPr>
          <p:cNvSpPr txBox="1"/>
          <p:nvPr/>
        </p:nvSpPr>
        <p:spPr>
          <a:xfrm>
            <a:off x="231441" y="1105586"/>
            <a:ext cx="17935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u="sng" dirty="0">
                <a:latin typeface="Segoe UI Symbol" panose="020B0502040204020203" pitchFamily="34" charset="0"/>
                <a:ea typeface="Segoe UI Symbol" panose="020B0502040204020203" pitchFamily="34" charset="0"/>
              </a:rPr>
              <a:t>Conservation</a:t>
            </a:r>
          </a:p>
          <a:p>
            <a:pPr algn="ctr"/>
            <a:r>
              <a:rPr lang="en-US" u="sng" dirty="0">
                <a:latin typeface="Segoe UI Symbol" panose="020B0502040204020203" pitchFamily="34" charset="0"/>
                <a:ea typeface="Segoe UI Symbol" panose="020B0502040204020203" pitchFamily="34" charset="0"/>
              </a:rPr>
              <a:t>of mass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36BAA34-BDDA-1F4A-8869-2D8FCDD5CF08}"/>
              </a:ext>
            </a:extLst>
          </p:cNvPr>
          <p:cNvSpPr txBox="1"/>
          <p:nvPr/>
        </p:nvSpPr>
        <p:spPr>
          <a:xfrm>
            <a:off x="144060" y="229221"/>
            <a:ext cx="884321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		Stokes flow for incompressible, Newtonian fluid</a:t>
            </a:r>
          </a:p>
        </p:txBody>
      </p:sp>
    </p:spTree>
    <p:extLst>
      <p:ext uri="{BB962C8B-B14F-4D97-AF65-F5344CB8AC3E}">
        <p14:creationId xmlns:p14="http://schemas.microsoft.com/office/powerpoint/2010/main" val="40687540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antenna&#10;&#10;Description automatically generated">
            <a:extLst>
              <a:ext uri="{FF2B5EF4-FFF2-40B4-BE49-F238E27FC236}">
                <a16:creationId xmlns:a16="http://schemas.microsoft.com/office/drawing/2014/main" id="{DB23C00A-E14A-3F4E-B7C5-A4D417A29F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382" y="1144503"/>
            <a:ext cx="3998123" cy="1769767"/>
          </a:xfrm>
          <a:prstGeom prst="rect">
            <a:avLst/>
          </a:prstGeom>
        </p:spPr>
      </p:pic>
      <p:pic>
        <p:nvPicPr>
          <p:cNvPr id="8" name="Picture 7" descr="Diagram&#10;&#10;Description automatically generated with low confidence">
            <a:extLst>
              <a:ext uri="{FF2B5EF4-FFF2-40B4-BE49-F238E27FC236}">
                <a16:creationId xmlns:a16="http://schemas.microsoft.com/office/drawing/2014/main" id="{18C3B7CC-BEAD-894C-B67A-BE7B787748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7545" y="4536070"/>
            <a:ext cx="6497765" cy="1473026"/>
          </a:xfrm>
          <a:prstGeom prst="rect">
            <a:avLst/>
          </a:prstGeom>
        </p:spPr>
      </p:pic>
      <p:pic>
        <p:nvPicPr>
          <p:cNvPr id="10" name="Picture 9" descr="A picture containing text&#10;&#10;Description automatically generated">
            <a:extLst>
              <a:ext uri="{FF2B5EF4-FFF2-40B4-BE49-F238E27FC236}">
                <a16:creationId xmlns:a16="http://schemas.microsoft.com/office/drawing/2014/main" id="{A6588E94-4744-2947-8F3B-01E014E0B9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89130" y="3647070"/>
            <a:ext cx="2654300" cy="889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DDA1B51-1CB5-1145-976E-2E804DDA972A}"/>
              </a:ext>
            </a:extLst>
          </p:cNvPr>
          <p:cNvSpPr txBox="1"/>
          <p:nvPr/>
        </p:nvSpPr>
        <p:spPr>
          <a:xfrm>
            <a:off x="0" y="48768"/>
            <a:ext cx="914400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900" u="sng" dirty="0">
                <a:latin typeface="Segoe UI Symbol" panose="020B0502040204020203" pitchFamily="34" charset="0"/>
                <a:ea typeface="Segoe UI Symbol" panose="020B0502040204020203" pitchFamily="34" charset="0"/>
              </a:rPr>
              <a:t>Lass class</a:t>
            </a:r>
            <a:r>
              <a:rPr lang="en-US" sz="29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: Channel flow</a:t>
            </a:r>
          </a:p>
        </p:txBody>
      </p:sp>
      <p:pic>
        <p:nvPicPr>
          <p:cNvPr id="13" name="Picture 12" descr="Text&#10;&#10;Description automatically generated">
            <a:extLst>
              <a:ext uri="{FF2B5EF4-FFF2-40B4-BE49-F238E27FC236}">
                <a16:creationId xmlns:a16="http://schemas.microsoft.com/office/drawing/2014/main" id="{52EFE5BD-B4B8-0241-9119-3F52EF62BB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0496" y="1553005"/>
            <a:ext cx="3487480" cy="952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6487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7F1BB6C7-E9A9-AC4D-BA9B-9E194AEA9B3D}"/>
              </a:ext>
            </a:extLst>
          </p:cNvPr>
          <p:cNvSpPr txBox="1"/>
          <p:nvPr/>
        </p:nvSpPr>
        <p:spPr>
          <a:xfrm>
            <a:off x="6169194" y="6534835"/>
            <a:ext cx="884321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Katz and England, Univ. of Oxford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5B2E90C-1154-A847-A4A8-382F0AA1FD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587" y="842794"/>
            <a:ext cx="7943644" cy="403377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C53B60C-C09E-A648-BEC4-B13E6D6D5B63}"/>
              </a:ext>
            </a:extLst>
          </p:cNvPr>
          <p:cNvSpPr txBox="1"/>
          <p:nvPr/>
        </p:nvSpPr>
        <p:spPr>
          <a:xfrm>
            <a:off x="0" y="48768"/>
            <a:ext cx="914400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900" u="sng" dirty="0">
                <a:latin typeface="Segoe UI Symbol" panose="020B0502040204020203" pitchFamily="34" charset="0"/>
                <a:ea typeface="Segoe UI Symbol" panose="020B0502040204020203" pitchFamily="34" charset="0"/>
              </a:rPr>
              <a:t>This class</a:t>
            </a:r>
            <a:r>
              <a:rPr lang="en-US" sz="29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: Viscous flow down a slope</a:t>
            </a:r>
          </a:p>
        </p:txBody>
      </p:sp>
    </p:spTree>
    <p:extLst>
      <p:ext uri="{BB962C8B-B14F-4D97-AF65-F5344CB8AC3E}">
        <p14:creationId xmlns:p14="http://schemas.microsoft.com/office/powerpoint/2010/main" val="34852761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7F1BB6C7-E9A9-AC4D-BA9B-9E194AEA9B3D}"/>
              </a:ext>
            </a:extLst>
          </p:cNvPr>
          <p:cNvSpPr txBox="1"/>
          <p:nvPr/>
        </p:nvSpPr>
        <p:spPr>
          <a:xfrm>
            <a:off x="6169194" y="6534835"/>
            <a:ext cx="884321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Katz and England, Univ. of Oxford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5B2E90C-1154-A847-A4A8-382F0AA1FD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587" y="842794"/>
            <a:ext cx="7943644" cy="403377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C53B60C-C09E-A648-BEC4-B13E6D6D5B63}"/>
              </a:ext>
            </a:extLst>
          </p:cNvPr>
          <p:cNvSpPr txBox="1"/>
          <p:nvPr/>
        </p:nvSpPr>
        <p:spPr>
          <a:xfrm>
            <a:off x="0" y="48768"/>
            <a:ext cx="914400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900" u="sng" dirty="0">
                <a:latin typeface="Segoe UI Symbol" panose="020B0502040204020203" pitchFamily="34" charset="0"/>
                <a:ea typeface="Segoe UI Symbol" panose="020B0502040204020203" pitchFamily="34" charset="0"/>
              </a:rPr>
              <a:t>This class</a:t>
            </a:r>
            <a:r>
              <a:rPr lang="en-US" sz="29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: Viscous flow down a slope</a:t>
            </a:r>
          </a:p>
        </p:txBody>
      </p:sp>
      <p:pic>
        <p:nvPicPr>
          <p:cNvPr id="4" name="Picture 3" descr="Text&#10;&#10;Description automatically generated with medium confidence">
            <a:extLst>
              <a:ext uri="{FF2B5EF4-FFF2-40B4-BE49-F238E27FC236}">
                <a16:creationId xmlns:a16="http://schemas.microsoft.com/office/drawing/2014/main" id="{3C6FD84D-F269-6642-A524-8AB2020B97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4533" y="5051661"/>
            <a:ext cx="3908851" cy="130808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8BEF86B2-406C-4F45-AC8C-226E1AE348DE}"/>
              </a:ext>
            </a:extLst>
          </p:cNvPr>
          <p:cNvSpPr/>
          <p:nvPr/>
        </p:nvSpPr>
        <p:spPr>
          <a:xfrm>
            <a:off x="310281" y="842794"/>
            <a:ext cx="4378677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100" dirty="0">
                <a:solidFill>
                  <a:srgbClr val="FF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Key difference: Weight of material now becomes relevant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111C3776-6E84-8047-A09B-549CBD8BAC5E}"/>
              </a:ext>
            </a:extLst>
          </p:cNvPr>
          <p:cNvSpPr/>
          <p:nvPr/>
        </p:nvSpPr>
        <p:spPr>
          <a:xfrm>
            <a:off x="5773478" y="5794743"/>
            <a:ext cx="627321" cy="53309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98529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4733</TotalTime>
  <Words>923</Words>
  <Application>Microsoft Macintosh PowerPoint</Application>
  <PresentationFormat>On-screen Show (4:3)</PresentationFormat>
  <Paragraphs>143</Paragraphs>
  <Slides>24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Arial</vt:lpstr>
      <vt:lpstr>Calibri</vt:lpstr>
      <vt:lpstr>Calibri Light</vt:lpstr>
      <vt:lpstr>Cambria Math</vt:lpstr>
      <vt:lpstr>Courier New</vt:lpstr>
      <vt:lpstr>Segoe UI Symbol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Holt, Adam Francis</dc:creator>
  <cp:lastModifiedBy>Holt, Adam Francis</cp:lastModifiedBy>
  <cp:revision>143</cp:revision>
  <dcterms:created xsi:type="dcterms:W3CDTF">2021-07-09T17:19:50Z</dcterms:created>
  <dcterms:modified xsi:type="dcterms:W3CDTF">2021-11-10T15:33:35Z</dcterms:modified>
</cp:coreProperties>
</file>

<file path=docProps/thumbnail.jpeg>
</file>